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6" r:id="rId2"/>
    <p:sldId id="257" r:id="rId3"/>
    <p:sldId id="258" r:id="rId4"/>
    <p:sldId id="259" r:id="rId5"/>
    <p:sldId id="262" r:id="rId6"/>
    <p:sldId id="261" r:id="rId7"/>
    <p:sldId id="260"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4" r:id="rId21"/>
    <p:sldId id="276" r:id="rId22"/>
    <p:sldId id="277" r:id="rId23"/>
    <p:sldId id="278" r:id="rId24"/>
    <p:sldId id="279" r:id="rId25"/>
    <p:sldId id="280" r:id="rId26"/>
    <p:sldId id="281" r:id="rId27"/>
    <p:sldId id="282" r:id="rId28"/>
    <p:sldId id="283" r:id="rId29"/>
    <p:sldId id="284" r:id="rId30"/>
    <p:sldId id="285"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4"/>
  </p:normalViewPr>
  <p:slideViewPr>
    <p:cSldViewPr snapToGrid="0" snapToObjects="1">
      <p:cViewPr>
        <p:scale>
          <a:sx n="100" d="100"/>
          <a:sy n="100" d="100"/>
        </p:scale>
        <p:origin x="1296" y="68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99F0CA-030E-A044-A8B7-AD8C192A70EC}" type="datetimeFigureOut">
              <a:rPr lang="en-US" smtClean="0"/>
              <a:t>12/2/19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4D2814-224E-C640-8937-983F30B8F0B2}" type="slidenum">
              <a:rPr lang="en-US" smtClean="0"/>
              <a:t>‹#›</a:t>
            </a:fld>
            <a:endParaRPr lang="en-US"/>
          </a:p>
        </p:txBody>
      </p:sp>
    </p:spTree>
    <p:extLst>
      <p:ext uri="{BB962C8B-B14F-4D97-AF65-F5344CB8AC3E}">
        <p14:creationId xmlns:p14="http://schemas.microsoft.com/office/powerpoint/2010/main" val="21900312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5C8DEA6-506E-F54A-A8E0-F20CB666166F}" type="datetimeFigureOut">
              <a:rPr lang="en-US" smtClean="0"/>
              <a:t>12/2/19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AF20F9-45F6-6D45-BF9E-173F121A5301}" type="slidenum">
              <a:rPr lang="en-US" smtClean="0"/>
              <a:t>‹#›</a:t>
            </a:fld>
            <a:endParaRPr lang="en-US"/>
          </a:p>
        </p:txBody>
      </p:sp>
    </p:spTree>
    <p:extLst>
      <p:ext uri="{BB962C8B-B14F-4D97-AF65-F5344CB8AC3E}">
        <p14:creationId xmlns:p14="http://schemas.microsoft.com/office/powerpoint/2010/main" val="1482915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C8DEA6-506E-F54A-A8E0-F20CB666166F}" type="datetimeFigureOut">
              <a:rPr lang="en-US" smtClean="0"/>
              <a:t>12/2/19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AF20F9-45F6-6D45-BF9E-173F121A5301}" type="slidenum">
              <a:rPr lang="en-US" smtClean="0"/>
              <a:t>‹#›</a:t>
            </a:fld>
            <a:endParaRPr lang="en-US"/>
          </a:p>
        </p:txBody>
      </p:sp>
    </p:spTree>
    <p:extLst>
      <p:ext uri="{BB962C8B-B14F-4D97-AF65-F5344CB8AC3E}">
        <p14:creationId xmlns:p14="http://schemas.microsoft.com/office/powerpoint/2010/main" val="2697227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C8DEA6-506E-F54A-A8E0-F20CB666166F}" type="datetimeFigureOut">
              <a:rPr lang="en-US" smtClean="0"/>
              <a:t>12/2/19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AF20F9-45F6-6D45-BF9E-173F121A5301}" type="slidenum">
              <a:rPr lang="en-US" smtClean="0"/>
              <a:t>‹#›</a:t>
            </a:fld>
            <a:endParaRPr lang="en-US"/>
          </a:p>
        </p:txBody>
      </p:sp>
    </p:spTree>
    <p:extLst>
      <p:ext uri="{BB962C8B-B14F-4D97-AF65-F5344CB8AC3E}">
        <p14:creationId xmlns:p14="http://schemas.microsoft.com/office/powerpoint/2010/main" val="4294721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5C8DEA6-506E-F54A-A8E0-F20CB666166F}" type="datetimeFigureOut">
              <a:rPr lang="en-US" smtClean="0"/>
              <a:t>12/2/19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AF20F9-45F6-6D45-BF9E-173F121A5301}" type="slidenum">
              <a:rPr lang="en-US" smtClean="0"/>
              <a:t>‹#›</a:t>
            </a:fld>
            <a:endParaRPr lang="en-US"/>
          </a:p>
        </p:txBody>
      </p:sp>
    </p:spTree>
    <p:extLst>
      <p:ext uri="{BB962C8B-B14F-4D97-AF65-F5344CB8AC3E}">
        <p14:creationId xmlns:p14="http://schemas.microsoft.com/office/powerpoint/2010/main" val="2954094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5C8DEA6-506E-F54A-A8E0-F20CB666166F}" type="datetimeFigureOut">
              <a:rPr lang="en-US" smtClean="0"/>
              <a:t>12/2/19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AF20F9-45F6-6D45-BF9E-173F121A5301}" type="slidenum">
              <a:rPr lang="en-US" smtClean="0"/>
              <a:t>‹#›</a:t>
            </a:fld>
            <a:endParaRPr lang="en-US"/>
          </a:p>
        </p:txBody>
      </p:sp>
    </p:spTree>
    <p:extLst>
      <p:ext uri="{BB962C8B-B14F-4D97-AF65-F5344CB8AC3E}">
        <p14:creationId xmlns:p14="http://schemas.microsoft.com/office/powerpoint/2010/main" val="3260814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5C8DEA6-506E-F54A-A8E0-F20CB666166F}" type="datetimeFigureOut">
              <a:rPr lang="en-US" smtClean="0"/>
              <a:t>12/2/19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AF20F9-45F6-6D45-BF9E-173F121A5301}" type="slidenum">
              <a:rPr lang="en-US" smtClean="0"/>
              <a:t>‹#›</a:t>
            </a:fld>
            <a:endParaRPr lang="en-US"/>
          </a:p>
        </p:txBody>
      </p:sp>
    </p:spTree>
    <p:extLst>
      <p:ext uri="{BB962C8B-B14F-4D97-AF65-F5344CB8AC3E}">
        <p14:creationId xmlns:p14="http://schemas.microsoft.com/office/powerpoint/2010/main" val="3175326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C8DEA6-506E-F54A-A8E0-F20CB666166F}" type="datetimeFigureOut">
              <a:rPr lang="en-US" smtClean="0"/>
              <a:t>12/2/19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AF20F9-45F6-6D45-BF9E-173F121A5301}" type="slidenum">
              <a:rPr lang="en-US" smtClean="0"/>
              <a:t>‹#›</a:t>
            </a:fld>
            <a:endParaRPr lang="en-US"/>
          </a:p>
        </p:txBody>
      </p:sp>
    </p:spTree>
    <p:extLst>
      <p:ext uri="{BB962C8B-B14F-4D97-AF65-F5344CB8AC3E}">
        <p14:creationId xmlns:p14="http://schemas.microsoft.com/office/powerpoint/2010/main" val="1997354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C8DEA6-506E-F54A-A8E0-F20CB666166F}" type="datetimeFigureOut">
              <a:rPr lang="en-US" smtClean="0"/>
              <a:t>12/2/19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AF20F9-45F6-6D45-BF9E-173F121A5301}" type="slidenum">
              <a:rPr lang="en-US" smtClean="0"/>
              <a:t>‹#›</a:t>
            </a:fld>
            <a:endParaRPr lang="en-US"/>
          </a:p>
        </p:txBody>
      </p:sp>
    </p:spTree>
    <p:extLst>
      <p:ext uri="{BB962C8B-B14F-4D97-AF65-F5344CB8AC3E}">
        <p14:creationId xmlns:p14="http://schemas.microsoft.com/office/powerpoint/2010/main" val="1889101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C8DEA6-506E-F54A-A8E0-F20CB666166F}" type="datetimeFigureOut">
              <a:rPr lang="en-US" smtClean="0"/>
              <a:t>12/2/19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AF20F9-45F6-6D45-BF9E-173F121A5301}" type="slidenum">
              <a:rPr lang="en-US" smtClean="0"/>
              <a:t>‹#›</a:t>
            </a:fld>
            <a:endParaRPr lang="en-US"/>
          </a:p>
        </p:txBody>
      </p:sp>
    </p:spTree>
    <p:extLst>
      <p:ext uri="{BB962C8B-B14F-4D97-AF65-F5344CB8AC3E}">
        <p14:creationId xmlns:p14="http://schemas.microsoft.com/office/powerpoint/2010/main" val="3485661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C8DEA6-506E-F54A-A8E0-F20CB666166F}" type="datetimeFigureOut">
              <a:rPr lang="en-US" smtClean="0"/>
              <a:t>12/2/19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AF20F9-45F6-6D45-BF9E-173F121A5301}" type="slidenum">
              <a:rPr lang="en-US" smtClean="0"/>
              <a:t>‹#›</a:t>
            </a:fld>
            <a:endParaRPr lang="en-US"/>
          </a:p>
        </p:txBody>
      </p:sp>
    </p:spTree>
    <p:extLst>
      <p:ext uri="{BB962C8B-B14F-4D97-AF65-F5344CB8AC3E}">
        <p14:creationId xmlns:p14="http://schemas.microsoft.com/office/powerpoint/2010/main" val="774219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C8DEA6-506E-F54A-A8E0-F20CB666166F}" type="datetimeFigureOut">
              <a:rPr lang="en-US" smtClean="0"/>
              <a:t>12/2/19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AF20F9-45F6-6D45-BF9E-173F121A5301}" type="slidenum">
              <a:rPr lang="en-US" smtClean="0"/>
              <a:t>‹#›</a:t>
            </a:fld>
            <a:endParaRPr lang="en-US"/>
          </a:p>
        </p:txBody>
      </p:sp>
    </p:spTree>
    <p:extLst>
      <p:ext uri="{BB962C8B-B14F-4D97-AF65-F5344CB8AC3E}">
        <p14:creationId xmlns:p14="http://schemas.microsoft.com/office/powerpoint/2010/main" val="121846081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C8DEA6-506E-F54A-A8E0-F20CB666166F}" type="datetimeFigureOut">
              <a:rPr lang="en-US" smtClean="0"/>
              <a:t>12/2/19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AF20F9-45F6-6D45-BF9E-173F121A5301}" type="slidenum">
              <a:rPr lang="en-US" smtClean="0"/>
              <a:t>‹#›</a:t>
            </a:fld>
            <a:endParaRPr lang="en-US"/>
          </a:p>
        </p:txBody>
      </p:sp>
    </p:spTree>
    <p:extLst>
      <p:ext uri="{BB962C8B-B14F-4D97-AF65-F5344CB8AC3E}">
        <p14:creationId xmlns:p14="http://schemas.microsoft.com/office/powerpoint/2010/main" val="334906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6.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1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hyperlink" Target="https://ndews.umd.edu/resources/cdews-reports"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9" name="Rectangle 8"/>
          <p:cNvSpPr/>
          <p:nvPr/>
        </p:nvSpPr>
        <p:spPr>
          <a:xfrm>
            <a:off x="1727200" y="685800"/>
            <a:ext cx="3805361" cy="4902200"/>
          </a:xfrm>
          <a:prstGeom prst="rect">
            <a:avLst/>
          </a:prstGeom>
          <a:gradFill flip="none" rotWithShape="1">
            <a:gsLst>
              <a:gs pos="0">
                <a:schemeClr val="accent3">
                  <a:lumMod val="60000"/>
                  <a:lumOff val="40000"/>
                </a:schemeClr>
              </a:gs>
              <a:gs pos="48000">
                <a:schemeClr val="accent3">
                  <a:lumMod val="97000"/>
                  <a:lumOff val="3000"/>
                </a:schemeClr>
              </a:gs>
              <a:gs pos="100000">
                <a:schemeClr val="accent3">
                  <a:lumMod val="60000"/>
                  <a:lumOff val="40000"/>
                </a:schemeClr>
              </a:gs>
            </a:gsLst>
            <a:lin ang="162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 xmlns:a16="http://schemas.microsoft.com/office/drawing/2014/main" id="{F4AB4CA8-8368-4695-A4FB-99CBC9DD1EF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5400000">
            <a:off x="1397333" y="1415331"/>
            <a:ext cx="4569355" cy="3427017"/>
          </a:xfrm>
          <a:prstGeom prst="rect">
            <a:avLst/>
          </a:prstGeom>
        </p:spPr>
      </p:pic>
    </p:spTree>
    <p:extLst>
      <p:ext uri="{BB962C8B-B14F-4D97-AF65-F5344CB8AC3E}">
        <p14:creationId xmlns:p14="http://schemas.microsoft.com/office/powerpoint/2010/main" val="12843690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pic>
        <p:nvPicPr>
          <p:cNvPr id="8" name="Picture 7" descr="images.jpeg"/>
          <p:cNvPicPr>
            <a:picLocks noChangeAspect="1"/>
          </p:cNvPicPr>
          <p:nvPr/>
        </p:nvPicPr>
        <p:blipFill rotWithShape="1">
          <a:blip r:embed="rId3">
            <a:extLst>
              <a:ext uri="{28A0092B-C50C-407E-A947-70E740481C1C}">
                <a14:useLocalDpi xmlns:a14="http://schemas.microsoft.com/office/drawing/2010/main" val="0"/>
              </a:ext>
            </a:extLst>
          </a:blip>
          <a:srcRect l="-16068" t="7235" r="14615" b="6803"/>
          <a:stretch/>
        </p:blipFill>
        <p:spPr>
          <a:xfrm>
            <a:off x="3761557" y="3168071"/>
            <a:ext cx="2432609" cy="2668023"/>
          </a:xfrm>
          <a:prstGeom prst="rect">
            <a:avLst/>
          </a:prstGeom>
        </p:spPr>
      </p:pic>
      <p:pic>
        <p:nvPicPr>
          <p:cNvPr id="9" name="Content Placeholder 5" descr="walkingWhale-typeset.jpg"/>
          <p:cNvPicPr>
            <a:picLocks noChangeAspect="1"/>
          </p:cNvPicPr>
          <p:nvPr/>
        </p:nvPicPr>
        <p:blipFill rotWithShape="1">
          <a:blip r:embed="rId4">
            <a:extLst>
              <a:ext uri="{28A0092B-C50C-407E-A947-70E740481C1C}">
                <a14:useLocalDpi xmlns:a14="http://schemas.microsoft.com/office/drawing/2010/main" val="0"/>
              </a:ext>
            </a:extLst>
          </a:blip>
          <a:srcRect l="1385" t="1856" r="4019" b="2588"/>
          <a:stretch/>
        </p:blipFill>
        <p:spPr>
          <a:xfrm>
            <a:off x="1453190" y="2847904"/>
            <a:ext cx="2589286" cy="3181122"/>
          </a:xfrm>
          <a:prstGeom prst="rect">
            <a:avLst/>
          </a:prstGeom>
        </p:spPr>
      </p:pic>
      <p:sp>
        <p:nvSpPr>
          <p:cNvPr id="10" name="Title 1"/>
          <p:cNvSpPr txBox="1">
            <a:spLocks/>
          </p:cNvSpPr>
          <p:nvPr/>
        </p:nvSpPr>
        <p:spPr>
          <a:xfrm>
            <a:off x="45151" y="467339"/>
            <a:ext cx="7740650" cy="1018076"/>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smtClean="0">
                <a:solidFill>
                  <a:schemeClr val="accent3">
                    <a:lumMod val="75000"/>
                  </a:schemeClr>
                </a:solidFill>
              </a:rPr>
              <a:t>Eric Geisler, M.D.</a:t>
            </a:r>
            <a:r>
              <a:rPr lang="en-US" sz="4800" dirty="0" smtClean="0"/>
              <a:t/>
            </a:r>
            <a:br>
              <a:rPr lang="en-US" sz="4800" dirty="0" smtClean="0"/>
            </a:br>
            <a:endParaRPr lang="en-US" sz="4800" dirty="0">
              <a:solidFill>
                <a:schemeClr val="accent1">
                  <a:lumMod val="75000"/>
                </a:schemeClr>
              </a:solidFill>
            </a:endParaRPr>
          </a:p>
        </p:txBody>
      </p:sp>
      <p:sp>
        <p:nvSpPr>
          <p:cNvPr id="2" name="Rectangle 1"/>
          <p:cNvSpPr/>
          <p:nvPr/>
        </p:nvSpPr>
        <p:spPr>
          <a:xfrm>
            <a:off x="2451100" y="1129144"/>
            <a:ext cx="3581400" cy="369332"/>
          </a:xfrm>
          <a:prstGeom prst="rect">
            <a:avLst/>
          </a:prstGeom>
        </p:spPr>
        <p:txBody>
          <a:bodyPr wrap="square">
            <a:spAutoFit/>
          </a:bodyPr>
          <a:lstStyle/>
          <a:p>
            <a:pPr algn="ctr"/>
            <a:r>
              <a:rPr lang="en-US" dirty="0" smtClean="0">
                <a:solidFill>
                  <a:schemeClr val="accent1">
                    <a:lumMod val="75000"/>
                  </a:schemeClr>
                </a:solidFill>
              </a:rPr>
              <a:t> </a:t>
            </a:r>
            <a:endParaRPr lang="en-US" dirty="0">
              <a:solidFill>
                <a:schemeClr val="accent1">
                  <a:lumMod val="75000"/>
                </a:schemeClr>
              </a:solidFill>
            </a:endParaRPr>
          </a:p>
        </p:txBody>
      </p:sp>
      <p:sp>
        <p:nvSpPr>
          <p:cNvPr id="11" name="Title 1"/>
          <p:cNvSpPr txBox="1">
            <a:spLocks/>
          </p:cNvSpPr>
          <p:nvPr/>
        </p:nvSpPr>
        <p:spPr>
          <a:xfrm>
            <a:off x="45151" y="1079591"/>
            <a:ext cx="7778750" cy="11430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dirty="0" smtClean="0">
                <a:solidFill>
                  <a:schemeClr val="accent3">
                    <a:lumMod val="75000"/>
                  </a:schemeClr>
                </a:solidFill>
              </a:rPr>
              <a:t>ABAM,  ABFP</a:t>
            </a:r>
            <a:r>
              <a:rPr lang="en-US" sz="3600" dirty="0" smtClean="0">
                <a:solidFill>
                  <a:schemeClr val="accent1">
                    <a:lumMod val="75000"/>
                  </a:schemeClr>
                </a:solidFill>
              </a:rPr>
              <a:t/>
            </a:r>
            <a:br>
              <a:rPr lang="en-US" sz="3600" dirty="0" smtClean="0">
                <a:solidFill>
                  <a:schemeClr val="accent1">
                    <a:lumMod val="75000"/>
                  </a:schemeClr>
                </a:solidFill>
              </a:rPr>
            </a:br>
            <a:r>
              <a:rPr lang="en-US" sz="2800" dirty="0" smtClean="0">
                <a:solidFill>
                  <a:schemeClr val="accent1">
                    <a:lumMod val="75000"/>
                  </a:schemeClr>
                </a:solidFill>
              </a:rPr>
              <a:t>Medical Director </a:t>
            </a:r>
          </a:p>
          <a:p>
            <a:r>
              <a:rPr lang="en-US" sz="2800" dirty="0" smtClean="0">
                <a:solidFill>
                  <a:schemeClr val="accent1">
                    <a:lumMod val="75000"/>
                  </a:schemeClr>
                </a:solidFill>
              </a:rPr>
              <a:t>Serenity Lane Drug and Alcohol Treatment Center</a:t>
            </a:r>
            <a:endParaRPr lang="en-US" sz="2800" dirty="0">
              <a:solidFill>
                <a:schemeClr val="accent1">
                  <a:lumMod val="75000"/>
                </a:schemeClr>
              </a:solidFill>
            </a:endParaRPr>
          </a:p>
        </p:txBody>
      </p:sp>
    </p:spTree>
    <p:extLst>
      <p:ext uri="{BB962C8B-B14F-4D97-AF65-F5344CB8AC3E}">
        <p14:creationId xmlns:p14="http://schemas.microsoft.com/office/powerpoint/2010/main" val="1356518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7" name="Rectangle 6"/>
          <p:cNvSpPr/>
          <p:nvPr/>
        </p:nvSpPr>
        <p:spPr>
          <a:xfrm>
            <a:off x="1625600" y="660327"/>
            <a:ext cx="3975100" cy="5143573"/>
          </a:xfrm>
          <a:prstGeom prst="rect">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 xmlns:a16="http://schemas.microsoft.com/office/drawing/2014/main" id="{3C80D007-F0A8-4BE1-BE6C-CD0BCC0883C7}"/>
              </a:ext>
            </a:extLst>
          </p:cNvPr>
          <p:cNvPicPr>
            <a:picLocks noChangeAspect="1"/>
          </p:cNvPicPr>
          <p:nvPr/>
        </p:nvPicPr>
        <p:blipFill>
          <a:blip r:embed="rId3"/>
          <a:stretch>
            <a:fillRect/>
          </a:stretch>
        </p:blipFill>
        <p:spPr>
          <a:xfrm rot="5400000">
            <a:off x="1155110" y="1366950"/>
            <a:ext cx="4945011" cy="3708758"/>
          </a:xfrm>
          <a:prstGeom prst="rect">
            <a:avLst/>
          </a:prstGeom>
        </p:spPr>
      </p:pic>
    </p:spTree>
    <p:extLst>
      <p:ext uri="{BB962C8B-B14F-4D97-AF65-F5344CB8AC3E}">
        <p14:creationId xmlns:p14="http://schemas.microsoft.com/office/powerpoint/2010/main" val="18184118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4" name="Title 1">
            <a:extLst>
              <a:ext uri="{FF2B5EF4-FFF2-40B4-BE49-F238E27FC236}">
                <a16:creationId xmlns="" xmlns:a16="http://schemas.microsoft.com/office/drawing/2014/main" id="{40C29D53-C3B9-4BA5-91A8-F76BB1A4FC03}"/>
              </a:ext>
            </a:extLst>
          </p:cNvPr>
          <p:cNvSpPr>
            <a:spLocks noGrp="1"/>
          </p:cNvSpPr>
          <p:nvPr>
            <p:ph type="ctrTitle"/>
          </p:nvPr>
        </p:nvSpPr>
        <p:spPr>
          <a:xfrm>
            <a:off x="354371" y="1200985"/>
            <a:ext cx="7660558" cy="2454509"/>
          </a:xfrm>
        </p:spPr>
        <p:txBody>
          <a:bodyPr>
            <a:noAutofit/>
          </a:bodyPr>
          <a:lstStyle/>
          <a:p>
            <a:pPr algn="l"/>
            <a:r>
              <a:rPr lang="en-US" sz="7200" dirty="0">
                <a:solidFill>
                  <a:schemeClr val="accent3">
                    <a:lumMod val="75000"/>
                  </a:schemeClr>
                </a:solidFill>
              </a:rPr>
              <a:t>Objectives</a:t>
            </a:r>
            <a:r>
              <a:rPr lang="en-US" sz="7200" dirty="0" smtClean="0">
                <a:solidFill>
                  <a:schemeClr val="accent3">
                    <a:lumMod val="75000"/>
                  </a:schemeClr>
                </a:solidFill>
              </a:rPr>
              <a:t>:  </a:t>
            </a:r>
            <a:r>
              <a:rPr lang="en-US" sz="7200" dirty="0" smtClean="0">
                <a:solidFill>
                  <a:schemeClr val="accent1">
                    <a:lumMod val="75000"/>
                  </a:schemeClr>
                </a:solidFill>
              </a:rPr>
              <a:t/>
            </a:r>
            <a:br>
              <a:rPr lang="en-US" sz="7200" dirty="0" smtClean="0">
                <a:solidFill>
                  <a:schemeClr val="accent1">
                    <a:lumMod val="75000"/>
                  </a:schemeClr>
                </a:solidFill>
              </a:rPr>
            </a:br>
            <a:r>
              <a:rPr lang="en-US" sz="4800" dirty="0" smtClean="0">
                <a:solidFill>
                  <a:schemeClr val="accent1">
                    <a:lumMod val="75000"/>
                  </a:schemeClr>
                </a:solidFill>
              </a:rPr>
              <a:t>Define </a:t>
            </a:r>
            <a:r>
              <a:rPr lang="en-US" sz="4800" dirty="0">
                <a:solidFill>
                  <a:schemeClr val="accent1">
                    <a:lumMod val="75000"/>
                  </a:schemeClr>
                </a:solidFill>
              </a:rPr>
              <a:t>A gateway drug</a:t>
            </a:r>
            <a:r>
              <a:rPr lang="en-US" sz="7200" dirty="0">
                <a:solidFill>
                  <a:schemeClr val="accent1">
                    <a:lumMod val="75000"/>
                  </a:schemeClr>
                </a:solidFill>
              </a:rPr>
              <a:t/>
            </a:r>
            <a:br>
              <a:rPr lang="en-US" sz="7200" dirty="0">
                <a:solidFill>
                  <a:schemeClr val="accent1">
                    <a:lumMod val="75000"/>
                  </a:schemeClr>
                </a:solidFill>
              </a:rPr>
            </a:br>
            <a:endParaRPr lang="en-US" sz="7200" dirty="0">
              <a:solidFill>
                <a:schemeClr val="accent1">
                  <a:lumMod val="75000"/>
                </a:schemeClr>
              </a:solidFill>
            </a:endParaRPr>
          </a:p>
        </p:txBody>
      </p:sp>
    </p:spTree>
    <p:extLst>
      <p:ext uri="{BB962C8B-B14F-4D97-AF65-F5344CB8AC3E}">
        <p14:creationId xmlns:p14="http://schemas.microsoft.com/office/powerpoint/2010/main" val="11224127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1307" b="27576"/>
          <a:stretch/>
        </p:blipFill>
        <p:spPr bwMode="auto">
          <a:xfrm>
            <a:off x="587704" y="393700"/>
            <a:ext cx="6409997" cy="4931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91988" b="3540"/>
          <a:stretch/>
        </p:blipFill>
        <p:spPr bwMode="auto">
          <a:xfrm>
            <a:off x="587704" y="5324928"/>
            <a:ext cx="6409996" cy="360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9565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6" name="Title 1">
            <a:extLst>
              <a:ext uri="{FF2B5EF4-FFF2-40B4-BE49-F238E27FC236}">
                <a16:creationId xmlns="" xmlns:a16="http://schemas.microsoft.com/office/drawing/2014/main" id="{39123329-EC42-49CF-A024-08C524233D38}"/>
              </a:ext>
            </a:extLst>
          </p:cNvPr>
          <p:cNvSpPr txBox="1">
            <a:spLocks/>
          </p:cNvSpPr>
          <p:nvPr/>
        </p:nvSpPr>
        <p:spPr>
          <a:xfrm>
            <a:off x="0" y="185738"/>
            <a:ext cx="58293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6600" dirty="0" smtClean="0">
                <a:solidFill>
                  <a:schemeClr val="accent3">
                    <a:lumMod val="75000"/>
                  </a:schemeClr>
                </a:solidFill>
              </a:rPr>
              <a:t>Nicotine Vaping</a:t>
            </a:r>
            <a:endParaRPr lang="en-US" sz="6600" dirty="0">
              <a:solidFill>
                <a:schemeClr val="accent3">
                  <a:lumMod val="75000"/>
                </a:schemeClr>
              </a:solidFill>
            </a:endParaRPr>
          </a:p>
        </p:txBody>
      </p:sp>
      <p:sp>
        <p:nvSpPr>
          <p:cNvPr id="3" name="Rectangle 2"/>
          <p:cNvSpPr/>
          <p:nvPr/>
        </p:nvSpPr>
        <p:spPr>
          <a:xfrm>
            <a:off x="901700" y="2101979"/>
            <a:ext cx="6718300" cy="3416320"/>
          </a:xfrm>
          <a:prstGeom prst="rect">
            <a:avLst/>
          </a:prstGeom>
        </p:spPr>
        <p:txBody>
          <a:bodyPr wrap="square">
            <a:spAutoFit/>
          </a:bodyPr>
          <a:lstStyle/>
          <a:p>
            <a:pPr marL="571500" indent="-571500">
              <a:buFont typeface="Wingdings" charset="2"/>
              <a:buChar char="Ø"/>
            </a:pPr>
            <a:r>
              <a:rPr lang="en-US" sz="3600" dirty="0">
                <a:solidFill>
                  <a:schemeClr val="accent1">
                    <a:lumMod val="75000"/>
                  </a:schemeClr>
                </a:solidFill>
              </a:rPr>
              <a:t>2018 Surgeon Generals Warning</a:t>
            </a:r>
          </a:p>
          <a:p>
            <a:pPr marL="571500" indent="-571500">
              <a:buFont typeface="Wingdings" charset="2"/>
              <a:buChar char="Ø"/>
            </a:pPr>
            <a:endParaRPr lang="en-US" sz="3600" dirty="0" smtClean="0">
              <a:solidFill>
                <a:schemeClr val="accent1">
                  <a:lumMod val="75000"/>
                </a:schemeClr>
              </a:solidFill>
            </a:endParaRPr>
          </a:p>
          <a:p>
            <a:pPr marL="571500" indent="-571500">
              <a:buFont typeface="Wingdings" charset="2"/>
              <a:buChar char="Ø"/>
            </a:pPr>
            <a:r>
              <a:rPr lang="en-US" sz="3600" dirty="0" smtClean="0">
                <a:solidFill>
                  <a:schemeClr val="accent1">
                    <a:lumMod val="75000"/>
                  </a:schemeClr>
                </a:solidFill>
              </a:rPr>
              <a:t>25</a:t>
            </a:r>
            <a:r>
              <a:rPr lang="en-US" sz="3600" dirty="0">
                <a:solidFill>
                  <a:schemeClr val="accent1">
                    <a:lumMod val="75000"/>
                  </a:schemeClr>
                </a:solidFill>
              </a:rPr>
              <a:t>% all 18-25 year olds</a:t>
            </a:r>
          </a:p>
          <a:p>
            <a:pPr marL="571500" indent="-571500">
              <a:buFont typeface="Wingdings" charset="2"/>
              <a:buChar char="Ø"/>
            </a:pPr>
            <a:endParaRPr lang="en-US" sz="3600" dirty="0" smtClean="0">
              <a:solidFill>
                <a:schemeClr val="accent1">
                  <a:lumMod val="75000"/>
                </a:schemeClr>
              </a:solidFill>
            </a:endParaRPr>
          </a:p>
          <a:p>
            <a:pPr marL="571500" indent="-571500">
              <a:buFont typeface="Wingdings" charset="2"/>
              <a:buChar char="Ø"/>
            </a:pPr>
            <a:r>
              <a:rPr lang="en-US" sz="3600" dirty="0" smtClean="0">
                <a:solidFill>
                  <a:schemeClr val="accent1">
                    <a:lumMod val="75000"/>
                  </a:schemeClr>
                </a:solidFill>
              </a:rPr>
              <a:t>Massive </a:t>
            </a:r>
            <a:r>
              <a:rPr lang="en-US" sz="3600" dirty="0">
                <a:solidFill>
                  <a:schemeClr val="accent1">
                    <a:lumMod val="75000"/>
                  </a:schemeClr>
                </a:solidFill>
              </a:rPr>
              <a:t>increase in 2 years</a:t>
            </a:r>
          </a:p>
        </p:txBody>
      </p:sp>
    </p:spTree>
    <p:extLst>
      <p:ext uri="{BB962C8B-B14F-4D97-AF65-F5344CB8AC3E}">
        <p14:creationId xmlns:p14="http://schemas.microsoft.com/office/powerpoint/2010/main" val="3826983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3" name="Rectangle 2"/>
          <p:cNvSpPr/>
          <p:nvPr/>
        </p:nvSpPr>
        <p:spPr>
          <a:xfrm>
            <a:off x="444500" y="749300"/>
            <a:ext cx="6832600" cy="4678069"/>
          </a:xfrm>
          <a:prstGeom prst="rect">
            <a:avLst/>
          </a:prstGeom>
          <a:gradFill>
            <a:gsLst>
              <a:gs pos="0">
                <a:schemeClr val="accent1">
                  <a:lumMod val="5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1">
                  <a:lumMod val="75000"/>
                </a:schemeClr>
              </a:solidFill>
            </a:endParaRPr>
          </a:p>
        </p:txBody>
      </p:sp>
      <p:pic>
        <p:nvPicPr>
          <p:cNvPr id="7" name="Picture 6">
            <a:extLst>
              <a:ext uri="{FF2B5EF4-FFF2-40B4-BE49-F238E27FC236}">
                <a16:creationId xmlns="" xmlns:a16="http://schemas.microsoft.com/office/drawing/2014/main" id="{0D7CCE9D-B2DE-4A04-835E-10C5733D09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320" y="910333"/>
            <a:ext cx="6599274" cy="4249293"/>
          </a:xfrm>
          <a:prstGeom prst="rect">
            <a:avLst/>
          </a:prstGeom>
        </p:spPr>
      </p:pic>
    </p:spTree>
    <p:extLst>
      <p:ext uri="{BB962C8B-B14F-4D97-AF65-F5344CB8AC3E}">
        <p14:creationId xmlns:p14="http://schemas.microsoft.com/office/powerpoint/2010/main" val="13004269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3" name="Title 1">
            <a:extLst>
              <a:ext uri="{FF2B5EF4-FFF2-40B4-BE49-F238E27FC236}">
                <a16:creationId xmlns="" xmlns:a16="http://schemas.microsoft.com/office/drawing/2014/main" id="{502B2F67-CC84-4AE9-8FC4-68BF58821400}"/>
              </a:ext>
            </a:extLst>
          </p:cNvPr>
          <p:cNvSpPr txBox="1">
            <a:spLocks/>
          </p:cNvSpPr>
          <p:nvPr/>
        </p:nvSpPr>
        <p:spPr>
          <a:xfrm>
            <a:off x="0" y="446674"/>
            <a:ext cx="7899400" cy="11430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6600" dirty="0" smtClean="0">
                <a:solidFill>
                  <a:schemeClr val="accent3">
                    <a:lumMod val="75000"/>
                  </a:schemeClr>
                </a:solidFill>
              </a:rPr>
              <a:t>Products &amp; Marketing</a:t>
            </a:r>
            <a:endParaRPr lang="en-US" sz="6600" dirty="0">
              <a:solidFill>
                <a:schemeClr val="accent3">
                  <a:lumMod val="75000"/>
                </a:schemeClr>
              </a:solidFill>
            </a:endParaRPr>
          </a:p>
        </p:txBody>
      </p:sp>
      <p:sp>
        <p:nvSpPr>
          <p:cNvPr id="7" name="Rectangle 6"/>
          <p:cNvSpPr/>
          <p:nvPr/>
        </p:nvSpPr>
        <p:spPr>
          <a:xfrm>
            <a:off x="107950" y="1739266"/>
            <a:ext cx="7372350" cy="3316639"/>
          </a:xfrm>
          <a:prstGeom prst="rect">
            <a:avLst/>
          </a:prstGeom>
          <a:gradFill flip="none" rotWithShape="1">
            <a:gsLst>
              <a:gs pos="0">
                <a:schemeClr val="accent3">
                  <a:lumMod val="60000"/>
                  <a:lumOff val="40000"/>
                </a:schemeClr>
              </a:gs>
              <a:gs pos="48000">
                <a:schemeClr val="accent3">
                  <a:lumMod val="97000"/>
                  <a:lumOff val="3000"/>
                </a:schemeClr>
              </a:gs>
              <a:gs pos="100000">
                <a:schemeClr val="accent3">
                  <a:lumMod val="60000"/>
                  <a:lumOff val="40000"/>
                </a:schemeClr>
              </a:gs>
            </a:gsLst>
            <a:lin ang="162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 xmlns:a16="http://schemas.microsoft.com/office/drawing/2014/main" id="{F15BDC4E-90D3-44D8-ABBD-81DDC599A291}"/>
              </a:ext>
            </a:extLst>
          </p:cNvPr>
          <p:cNvPicPr>
            <a:picLocks noChangeAspect="1"/>
          </p:cNvPicPr>
          <p:nvPr/>
        </p:nvPicPr>
        <p:blipFill>
          <a:blip r:embed="rId3"/>
          <a:stretch>
            <a:fillRect/>
          </a:stretch>
        </p:blipFill>
        <p:spPr>
          <a:xfrm>
            <a:off x="3756025" y="1915643"/>
            <a:ext cx="3533628" cy="3026714"/>
          </a:xfrm>
          <a:prstGeom prst="rect">
            <a:avLst/>
          </a:prstGeom>
          <a:ln w="25400">
            <a:noFill/>
          </a:ln>
          <a:effectLst>
            <a:outerShdw blurRad="50800" dist="50800" dir="5400000" algn="ctr" rotWithShape="0">
              <a:schemeClr val="accent1">
                <a:lumMod val="75000"/>
                <a:alpha val="39000"/>
              </a:schemeClr>
            </a:outerShdw>
          </a:effectLst>
        </p:spPr>
      </p:pic>
      <p:pic>
        <p:nvPicPr>
          <p:cNvPr id="6" name="Content Placeholder 8">
            <a:extLst>
              <a:ext uri="{FF2B5EF4-FFF2-40B4-BE49-F238E27FC236}">
                <a16:creationId xmlns="" xmlns:a16="http://schemas.microsoft.com/office/drawing/2014/main" id="{1BB51960-C6CC-4BDF-BD58-15FD578F8B69}"/>
              </a:ext>
            </a:extLst>
          </p:cNvPr>
          <p:cNvPicPr>
            <a:picLocks noChangeAspect="1"/>
          </p:cNvPicPr>
          <p:nvPr/>
        </p:nvPicPr>
        <p:blipFill>
          <a:blip r:embed="rId4"/>
          <a:stretch>
            <a:fillRect/>
          </a:stretch>
        </p:blipFill>
        <p:spPr>
          <a:xfrm>
            <a:off x="331386" y="1879599"/>
            <a:ext cx="3154674" cy="3026714"/>
          </a:xfrm>
          <a:prstGeom prst="rect">
            <a:avLst/>
          </a:prstGeom>
          <a:ln w="25400">
            <a:noFill/>
          </a:ln>
          <a:effectLst>
            <a:outerShdw blurRad="50800" dist="50800" dir="5400000" algn="ctr" rotWithShape="0">
              <a:schemeClr val="accent1">
                <a:lumMod val="75000"/>
                <a:alpha val="39000"/>
              </a:schemeClr>
            </a:outerShdw>
          </a:effectLst>
        </p:spPr>
      </p:pic>
    </p:spTree>
    <p:extLst>
      <p:ext uri="{BB962C8B-B14F-4D97-AF65-F5344CB8AC3E}">
        <p14:creationId xmlns:p14="http://schemas.microsoft.com/office/powerpoint/2010/main" val="5719603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pic>
        <p:nvPicPr>
          <p:cNvPr id="4" name="Content Placeholder 3">
            <a:extLst>
              <a:ext uri="{FF2B5EF4-FFF2-40B4-BE49-F238E27FC236}">
                <a16:creationId xmlns="" xmlns:a16="http://schemas.microsoft.com/office/drawing/2014/main" id="{5E73BF97-6399-4FC7-A522-BCA2AF652585}"/>
              </a:ext>
            </a:extLst>
          </p:cNvPr>
          <p:cNvPicPr>
            <a:picLocks noChangeAspect="1"/>
          </p:cNvPicPr>
          <p:nvPr/>
        </p:nvPicPr>
        <p:blipFill rotWithShape="1">
          <a:blip r:embed="rId3"/>
          <a:srcRect t="-1" r="5649" b="98"/>
          <a:stretch/>
        </p:blipFill>
        <p:spPr>
          <a:xfrm>
            <a:off x="1458118" y="1223990"/>
            <a:ext cx="4510882" cy="4776228"/>
          </a:xfrm>
          <a:prstGeom prst="rect">
            <a:avLst/>
          </a:prstGeom>
        </p:spPr>
      </p:pic>
      <p:sp>
        <p:nvSpPr>
          <p:cNvPr id="3" name="Title 1">
            <a:extLst>
              <a:ext uri="{FF2B5EF4-FFF2-40B4-BE49-F238E27FC236}">
                <a16:creationId xmlns="" xmlns:a16="http://schemas.microsoft.com/office/drawing/2014/main" id="{A15DD69B-2D68-4428-B582-BEC5EC316CFC}"/>
              </a:ext>
            </a:extLst>
          </p:cNvPr>
          <p:cNvSpPr txBox="1">
            <a:spLocks/>
          </p:cNvSpPr>
          <p:nvPr/>
        </p:nvSpPr>
        <p:spPr>
          <a:xfrm>
            <a:off x="254000" y="270884"/>
            <a:ext cx="38227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6600" dirty="0" smtClean="0">
                <a:solidFill>
                  <a:schemeClr val="accent3">
                    <a:lumMod val="75000"/>
                  </a:schemeClr>
                </a:solidFill>
              </a:rPr>
              <a:t>Refillable</a:t>
            </a:r>
            <a:endParaRPr lang="en-US" sz="6600" dirty="0">
              <a:solidFill>
                <a:schemeClr val="accent3">
                  <a:lumMod val="75000"/>
                </a:schemeClr>
              </a:solidFill>
            </a:endParaRPr>
          </a:p>
        </p:txBody>
      </p:sp>
    </p:spTree>
    <p:extLst>
      <p:ext uri="{BB962C8B-B14F-4D97-AF65-F5344CB8AC3E}">
        <p14:creationId xmlns:p14="http://schemas.microsoft.com/office/powerpoint/2010/main" val="8004791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3" name="Title 1">
            <a:extLst>
              <a:ext uri="{FF2B5EF4-FFF2-40B4-BE49-F238E27FC236}">
                <a16:creationId xmlns="" xmlns:a16="http://schemas.microsoft.com/office/drawing/2014/main" id="{DC1F8077-1030-4A09-8B5B-D3C457C2A629}"/>
              </a:ext>
            </a:extLst>
          </p:cNvPr>
          <p:cNvSpPr txBox="1">
            <a:spLocks/>
          </p:cNvSpPr>
          <p:nvPr/>
        </p:nvSpPr>
        <p:spPr>
          <a:xfrm>
            <a:off x="415914" y="56677"/>
            <a:ext cx="687705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6600" dirty="0" smtClean="0">
                <a:solidFill>
                  <a:schemeClr val="accent3">
                    <a:lumMod val="75000"/>
                  </a:schemeClr>
                </a:solidFill>
              </a:rPr>
              <a:t>Alcohol is still </a:t>
            </a:r>
            <a:r>
              <a:rPr lang="en-US" sz="6600" b="1" dirty="0" smtClean="0">
                <a:solidFill>
                  <a:schemeClr val="accent3">
                    <a:lumMod val="75000"/>
                  </a:schemeClr>
                </a:solidFill>
              </a:rPr>
              <a:t>KING</a:t>
            </a:r>
            <a:endParaRPr lang="en-US" sz="6600" b="1" dirty="0">
              <a:solidFill>
                <a:schemeClr val="accent3">
                  <a:lumMod val="75000"/>
                </a:schemeClr>
              </a:solidFill>
            </a:endParaRPr>
          </a:p>
        </p:txBody>
      </p:sp>
      <p:sp>
        <p:nvSpPr>
          <p:cNvPr id="6" name="Rectangle 5"/>
          <p:cNvSpPr/>
          <p:nvPr/>
        </p:nvSpPr>
        <p:spPr>
          <a:xfrm>
            <a:off x="2057400" y="1143001"/>
            <a:ext cx="3594078" cy="4791710"/>
          </a:xfrm>
          <a:prstGeom prst="rect">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Content Placeholder 4" descr="A can of soda&#10;&#10;Description automatically generated">
            <a:extLst>
              <a:ext uri="{FF2B5EF4-FFF2-40B4-BE49-F238E27FC236}">
                <a16:creationId xmlns="" xmlns:a16="http://schemas.microsoft.com/office/drawing/2014/main" id="{BCDD0123-A0B4-4A9E-8A0A-1838847235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17589" y="1839634"/>
            <a:ext cx="4514768" cy="3348205"/>
          </a:xfrm>
          <a:prstGeom prst="rect">
            <a:avLst/>
          </a:prstGeom>
        </p:spPr>
      </p:pic>
    </p:spTree>
    <p:extLst>
      <p:ext uri="{BB962C8B-B14F-4D97-AF65-F5344CB8AC3E}">
        <p14:creationId xmlns:p14="http://schemas.microsoft.com/office/powerpoint/2010/main" val="18154252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3" name="Title 1">
            <a:extLst>
              <a:ext uri="{FF2B5EF4-FFF2-40B4-BE49-F238E27FC236}">
                <a16:creationId xmlns="" xmlns:a16="http://schemas.microsoft.com/office/drawing/2014/main" id="{F96C854D-322A-45D9-B191-E05D9DDFDC47}"/>
              </a:ext>
            </a:extLst>
          </p:cNvPr>
          <p:cNvSpPr txBox="1">
            <a:spLocks/>
          </p:cNvSpPr>
          <p:nvPr/>
        </p:nvSpPr>
        <p:spPr>
          <a:xfrm>
            <a:off x="0" y="1627823"/>
            <a:ext cx="9956800" cy="884238"/>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7200" b="1" smtClean="0">
                <a:solidFill>
                  <a:schemeClr val="accent3">
                    <a:lumMod val="75000"/>
                  </a:schemeClr>
                </a:solidFill>
              </a:rPr>
              <a:t>60% </a:t>
            </a:r>
          </a:p>
          <a:p>
            <a:pPr algn="l"/>
            <a:r>
              <a:rPr lang="en-US" sz="4800" b="1" dirty="0" smtClean="0">
                <a:solidFill>
                  <a:schemeClr val="accent3">
                    <a:lumMod val="75000"/>
                  </a:schemeClr>
                </a:solidFill>
              </a:rPr>
              <a:t>Admissions to </a:t>
            </a:r>
          </a:p>
          <a:p>
            <a:pPr algn="l">
              <a:spcBef>
                <a:spcPts val="0"/>
              </a:spcBef>
            </a:pPr>
            <a:r>
              <a:rPr lang="en-US" sz="4800" b="1" dirty="0" smtClean="0">
                <a:solidFill>
                  <a:schemeClr val="accent3">
                    <a:lumMod val="75000"/>
                  </a:schemeClr>
                </a:solidFill>
              </a:rPr>
              <a:t>Serenity Lane Alcohol is Primary</a:t>
            </a:r>
            <a:r>
              <a:rPr lang="en-US" sz="4800" dirty="0" smtClean="0">
                <a:solidFill>
                  <a:schemeClr val="accent1">
                    <a:lumMod val="75000"/>
                  </a:schemeClr>
                </a:solidFill>
              </a:rPr>
              <a:t/>
            </a:r>
            <a:br>
              <a:rPr lang="en-US" sz="4800" dirty="0" smtClean="0">
                <a:solidFill>
                  <a:schemeClr val="accent1">
                    <a:lumMod val="75000"/>
                  </a:schemeClr>
                </a:solidFill>
              </a:rPr>
            </a:br>
            <a:endParaRPr lang="en-US" sz="4800" dirty="0">
              <a:solidFill>
                <a:schemeClr val="accent1">
                  <a:lumMod val="75000"/>
                </a:schemeClr>
              </a:solidFill>
            </a:endParaRPr>
          </a:p>
        </p:txBody>
      </p:sp>
      <p:sp>
        <p:nvSpPr>
          <p:cNvPr id="4" name="Content Placeholder 2">
            <a:extLst>
              <a:ext uri="{FF2B5EF4-FFF2-40B4-BE49-F238E27FC236}">
                <a16:creationId xmlns="" xmlns:a16="http://schemas.microsoft.com/office/drawing/2014/main" id="{A8A96E3C-DC4A-4128-BDDF-8BDA444D0C8E}"/>
              </a:ext>
            </a:extLst>
          </p:cNvPr>
          <p:cNvSpPr txBox="1">
            <a:spLocks/>
          </p:cNvSpPr>
          <p:nvPr/>
        </p:nvSpPr>
        <p:spPr>
          <a:xfrm>
            <a:off x="609600" y="3295650"/>
            <a:ext cx="6464300" cy="2952749"/>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571500" indent="-571500" algn="l">
              <a:buFont typeface="Wingdings" charset="2"/>
              <a:buChar char="Ø"/>
            </a:pPr>
            <a:r>
              <a:rPr lang="en-US" sz="3600" dirty="0" smtClean="0">
                <a:solidFill>
                  <a:schemeClr val="accent1">
                    <a:lumMod val="75000"/>
                  </a:schemeClr>
                </a:solidFill>
              </a:rPr>
              <a:t>Leading Cause of death of all substances</a:t>
            </a:r>
          </a:p>
          <a:p>
            <a:pPr marL="571500" indent="-571500" algn="l">
              <a:lnSpc>
                <a:spcPct val="150000"/>
              </a:lnSpc>
              <a:buFont typeface="Wingdings" charset="2"/>
              <a:buChar char="Ø"/>
            </a:pPr>
            <a:r>
              <a:rPr lang="en-US" sz="3600" dirty="0" smtClean="0">
                <a:solidFill>
                  <a:schemeClr val="accent1">
                    <a:lumMod val="75000"/>
                  </a:schemeClr>
                </a:solidFill>
              </a:rPr>
              <a:t>Mostly MVA and Trauma</a:t>
            </a:r>
          </a:p>
          <a:p>
            <a:endParaRPr lang="en-US" dirty="0"/>
          </a:p>
        </p:txBody>
      </p:sp>
    </p:spTree>
    <p:extLst>
      <p:ext uri="{BB962C8B-B14F-4D97-AF65-F5344CB8AC3E}">
        <p14:creationId xmlns:p14="http://schemas.microsoft.com/office/powerpoint/2010/main" val="20641493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4" name="Rectangle 3"/>
          <p:cNvSpPr/>
          <p:nvPr/>
        </p:nvSpPr>
        <p:spPr>
          <a:xfrm>
            <a:off x="1435100" y="241300"/>
            <a:ext cx="4479811" cy="5689600"/>
          </a:xfrm>
          <a:prstGeom prst="rect">
            <a:avLst/>
          </a:prstGeom>
          <a:gradFill flip="none" rotWithShape="1">
            <a:gsLst>
              <a:gs pos="0">
                <a:schemeClr val="accent3">
                  <a:lumMod val="60000"/>
                  <a:lumOff val="40000"/>
                </a:schemeClr>
              </a:gs>
              <a:gs pos="48000">
                <a:schemeClr val="accent3">
                  <a:lumMod val="97000"/>
                  <a:lumOff val="3000"/>
                </a:schemeClr>
              </a:gs>
              <a:gs pos="100000">
                <a:schemeClr val="accent3">
                  <a:lumMod val="60000"/>
                  <a:lumOff val="40000"/>
                </a:schemeClr>
              </a:gs>
            </a:gsLst>
            <a:lin ang="162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 xmlns:a16="http://schemas.microsoft.com/office/drawing/2014/main" id="{9B3D480A-9D16-4927-9879-5977A427018D}"/>
              </a:ext>
            </a:extLst>
          </p:cNvPr>
          <p:cNvPicPr>
            <a:picLocks noChangeAspect="1"/>
          </p:cNvPicPr>
          <p:nvPr/>
        </p:nvPicPr>
        <p:blipFill rotWithShape="1">
          <a:blip r:embed="rId3"/>
          <a:srcRect r="2222" b="-741"/>
          <a:stretch/>
        </p:blipFill>
        <p:spPr>
          <a:xfrm rot="5400000">
            <a:off x="931750" y="966669"/>
            <a:ext cx="5500346" cy="4250268"/>
          </a:xfrm>
          <a:prstGeom prst="rect">
            <a:avLst/>
          </a:prstGeom>
        </p:spPr>
      </p:pic>
    </p:spTree>
    <p:extLst>
      <p:ext uri="{BB962C8B-B14F-4D97-AF65-F5344CB8AC3E}">
        <p14:creationId xmlns:p14="http://schemas.microsoft.com/office/powerpoint/2010/main" val="17080481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4" name="Rectangle 3"/>
          <p:cNvSpPr/>
          <p:nvPr/>
        </p:nvSpPr>
        <p:spPr>
          <a:xfrm>
            <a:off x="1612901" y="457200"/>
            <a:ext cx="3876654" cy="5372100"/>
          </a:xfrm>
          <a:prstGeom prst="rect">
            <a:avLst/>
          </a:prstGeom>
          <a:gradFill flip="none" rotWithShape="1">
            <a:gsLst>
              <a:gs pos="0">
                <a:schemeClr val="accent3">
                  <a:lumMod val="60000"/>
                  <a:lumOff val="40000"/>
                </a:schemeClr>
              </a:gs>
              <a:gs pos="48000">
                <a:schemeClr val="accent3">
                  <a:lumMod val="97000"/>
                  <a:lumOff val="3000"/>
                </a:schemeClr>
              </a:gs>
              <a:gs pos="100000">
                <a:schemeClr val="accent3">
                  <a:lumMod val="60000"/>
                  <a:lumOff val="40000"/>
                </a:schemeClr>
              </a:gs>
            </a:gsLst>
            <a:lin ang="162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 xmlns:a16="http://schemas.microsoft.com/office/drawing/2014/main" id="{07DDEBD0-6E86-433D-91D5-224F9DF8228A}"/>
              </a:ext>
            </a:extLst>
          </p:cNvPr>
          <p:cNvPicPr>
            <a:picLocks noChangeAspect="1"/>
          </p:cNvPicPr>
          <p:nvPr/>
        </p:nvPicPr>
        <p:blipFill>
          <a:blip r:embed="rId3"/>
          <a:stretch>
            <a:fillRect/>
          </a:stretch>
        </p:blipFill>
        <p:spPr>
          <a:xfrm>
            <a:off x="1830979" y="584201"/>
            <a:ext cx="3532820" cy="5130528"/>
          </a:xfrm>
          <a:prstGeom prst="rect">
            <a:avLst/>
          </a:prstGeom>
        </p:spPr>
      </p:pic>
    </p:spTree>
    <p:extLst>
      <p:ext uri="{BB962C8B-B14F-4D97-AF65-F5344CB8AC3E}">
        <p14:creationId xmlns:p14="http://schemas.microsoft.com/office/powerpoint/2010/main" val="18166854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pic>
        <p:nvPicPr>
          <p:cNvPr id="3" name="Picture 2">
            <a:extLst>
              <a:ext uri="{FF2B5EF4-FFF2-40B4-BE49-F238E27FC236}">
                <a16:creationId xmlns="" xmlns:a16="http://schemas.microsoft.com/office/drawing/2014/main" id="{324DF586-1ED2-4397-BED6-E241EB0207D7}"/>
              </a:ext>
            </a:extLst>
          </p:cNvPr>
          <p:cNvPicPr>
            <a:picLocks noChangeAspect="1"/>
          </p:cNvPicPr>
          <p:nvPr/>
        </p:nvPicPr>
        <p:blipFill>
          <a:blip r:embed="rId3"/>
          <a:stretch>
            <a:fillRect/>
          </a:stretch>
        </p:blipFill>
        <p:spPr>
          <a:xfrm>
            <a:off x="466227" y="494380"/>
            <a:ext cx="6696574" cy="5017966"/>
          </a:xfrm>
          <a:prstGeom prst="rect">
            <a:avLst/>
          </a:prstGeom>
        </p:spPr>
      </p:pic>
    </p:spTree>
    <p:extLst>
      <p:ext uri="{BB962C8B-B14F-4D97-AF65-F5344CB8AC3E}">
        <p14:creationId xmlns:p14="http://schemas.microsoft.com/office/powerpoint/2010/main" val="1102684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3" name="Title 1">
            <a:extLst>
              <a:ext uri="{FF2B5EF4-FFF2-40B4-BE49-F238E27FC236}">
                <a16:creationId xmlns="" xmlns:a16="http://schemas.microsoft.com/office/drawing/2014/main" id="{96363E45-9317-4B40-86D8-CB0B753C0AA7}"/>
              </a:ext>
            </a:extLst>
          </p:cNvPr>
          <p:cNvSpPr txBox="1">
            <a:spLocks/>
          </p:cNvSpPr>
          <p:nvPr/>
        </p:nvSpPr>
        <p:spPr>
          <a:xfrm>
            <a:off x="306387" y="318434"/>
            <a:ext cx="4468813" cy="126166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6600" dirty="0" smtClean="0">
                <a:solidFill>
                  <a:schemeClr val="accent3">
                    <a:lumMod val="75000"/>
                  </a:schemeClr>
                </a:solidFill>
              </a:rPr>
              <a:t>Marijuana</a:t>
            </a:r>
            <a:endParaRPr lang="en-US" sz="6600" dirty="0">
              <a:solidFill>
                <a:schemeClr val="accent3">
                  <a:lumMod val="75000"/>
                </a:schemeClr>
              </a:solidFill>
            </a:endParaRPr>
          </a:p>
        </p:txBody>
      </p:sp>
      <p:sp>
        <p:nvSpPr>
          <p:cNvPr id="4" name="Text Placeholder 2">
            <a:extLst>
              <a:ext uri="{FF2B5EF4-FFF2-40B4-BE49-F238E27FC236}">
                <a16:creationId xmlns="" xmlns:a16="http://schemas.microsoft.com/office/drawing/2014/main" id="{18607CA5-CBF7-4E00-805D-7233BF79CAD1}"/>
              </a:ext>
            </a:extLst>
          </p:cNvPr>
          <p:cNvSpPr txBox="1">
            <a:spLocks/>
          </p:cNvSpPr>
          <p:nvPr/>
        </p:nvSpPr>
        <p:spPr>
          <a:xfrm>
            <a:off x="306387" y="1758836"/>
            <a:ext cx="7847013" cy="1227667"/>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solidFill>
                  <a:schemeClr val="accent3">
                    <a:lumMod val="75000"/>
                  </a:schemeClr>
                </a:solidFill>
              </a:rPr>
              <a:t>THC</a:t>
            </a:r>
            <a:r>
              <a:rPr lang="en-US" dirty="0" smtClean="0"/>
              <a:t>  	</a:t>
            </a:r>
            <a:r>
              <a:rPr lang="en-US" dirty="0" smtClean="0">
                <a:solidFill>
                  <a:schemeClr val="accent1">
                    <a:lumMod val="75000"/>
                  </a:schemeClr>
                </a:solidFill>
              </a:rPr>
              <a:t>relaxation, decrease anxiety, euphoria</a:t>
            </a:r>
          </a:p>
          <a:p>
            <a:r>
              <a:rPr lang="en-US" dirty="0" smtClean="0">
                <a:solidFill>
                  <a:schemeClr val="accent3">
                    <a:lumMod val="75000"/>
                  </a:schemeClr>
                </a:solidFill>
              </a:rPr>
              <a:t>CBD</a:t>
            </a:r>
            <a:r>
              <a:rPr lang="en-US" dirty="0" smtClean="0"/>
              <a:t>    </a:t>
            </a:r>
            <a:r>
              <a:rPr lang="en-US" dirty="0" smtClean="0">
                <a:solidFill>
                  <a:schemeClr val="accent1">
                    <a:lumMod val="75000"/>
                  </a:schemeClr>
                </a:solidFill>
              </a:rPr>
              <a:t>pain reduction</a:t>
            </a:r>
            <a:endParaRPr lang="en-US" dirty="0">
              <a:solidFill>
                <a:schemeClr val="accent1">
                  <a:lumMod val="75000"/>
                </a:schemeClr>
              </a:solidFill>
            </a:endParaRPr>
          </a:p>
        </p:txBody>
      </p:sp>
      <p:sp>
        <p:nvSpPr>
          <p:cNvPr id="6" name="Text Placeholder 3">
            <a:extLst>
              <a:ext uri="{FF2B5EF4-FFF2-40B4-BE49-F238E27FC236}">
                <a16:creationId xmlns="" xmlns:a16="http://schemas.microsoft.com/office/drawing/2014/main" id="{470F8BCE-3601-41F8-9901-931D8A968391}"/>
              </a:ext>
            </a:extLst>
          </p:cNvPr>
          <p:cNvSpPr txBox="1">
            <a:spLocks/>
          </p:cNvSpPr>
          <p:nvPr/>
        </p:nvSpPr>
        <p:spPr>
          <a:xfrm>
            <a:off x="674687" y="3692310"/>
            <a:ext cx="7339013" cy="2609557"/>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2400" dirty="0" smtClean="0">
                <a:solidFill>
                  <a:schemeClr val="accent1">
                    <a:lumMod val="75000"/>
                  </a:schemeClr>
                </a:solidFill>
              </a:rPr>
              <a:t>UDS -  50 ng/ml</a:t>
            </a:r>
          </a:p>
          <a:p>
            <a:pPr algn="l"/>
            <a:r>
              <a:rPr lang="en-US" sz="2400" dirty="0" smtClean="0">
                <a:solidFill>
                  <a:schemeClr val="accent1">
                    <a:lumMod val="75000"/>
                  </a:schemeClr>
                </a:solidFill>
              </a:rPr>
              <a:t>LCMS – 20  ng/ml</a:t>
            </a:r>
          </a:p>
          <a:p>
            <a:pPr algn="l"/>
            <a:r>
              <a:rPr lang="en-US" dirty="0" smtClean="0">
                <a:solidFill>
                  <a:schemeClr val="accent3">
                    <a:lumMod val="75000"/>
                  </a:schemeClr>
                </a:solidFill>
              </a:rPr>
              <a:t>5 day half life    </a:t>
            </a:r>
            <a:r>
              <a:rPr lang="en-US" sz="2400" dirty="0" smtClean="0">
                <a:solidFill>
                  <a:schemeClr val="accent1">
                    <a:lumMod val="75000"/>
                  </a:schemeClr>
                </a:solidFill>
              </a:rPr>
              <a:t>600   300  150  75  37.5  =  20 days</a:t>
            </a:r>
            <a:endParaRPr lang="en-US" sz="2400" dirty="0">
              <a:solidFill>
                <a:schemeClr val="accent1">
                  <a:lumMod val="75000"/>
                </a:schemeClr>
              </a:solidFill>
            </a:endParaRPr>
          </a:p>
        </p:txBody>
      </p:sp>
    </p:spTree>
    <p:extLst>
      <p:ext uri="{BB962C8B-B14F-4D97-AF65-F5344CB8AC3E}">
        <p14:creationId xmlns:p14="http://schemas.microsoft.com/office/powerpoint/2010/main" val="38215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3" name="Title 1">
            <a:extLst>
              <a:ext uri="{FF2B5EF4-FFF2-40B4-BE49-F238E27FC236}">
                <a16:creationId xmlns="" xmlns:a16="http://schemas.microsoft.com/office/drawing/2014/main" id="{431FA3EF-96A3-4113-A86A-174347DD5BCB}"/>
              </a:ext>
            </a:extLst>
          </p:cNvPr>
          <p:cNvSpPr txBox="1">
            <a:spLocks/>
          </p:cNvSpPr>
          <p:nvPr/>
        </p:nvSpPr>
        <p:spPr>
          <a:xfrm>
            <a:off x="500063" y="1301144"/>
            <a:ext cx="4052887" cy="2404532"/>
          </a:xfrm>
          <a:prstGeom prst="rect">
            <a:avLst/>
          </a:prstGeom>
        </p:spPr>
        <p:txBody>
          <a:bodyPr vert="horz" lIns="91440" tIns="45720" rIns="91440" bIns="45720" rtlCol="0" anchor="ct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dirty="0"/>
              <a:t>	</a:t>
            </a:r>
            <a:r>
              <a:rPr lang="en-US" sz="3600" dirty="0" smtClean="0">
                <a:solidFill>
                  <a:schemeClr val="accent1">
                    <a:lumMod val="75000"/>
                  </a:schemeClr>
                </a:solidFill>
              </a:rPr>
              <a:t>33 % THC max</a:t>
            </a:r>
            <a:br>
              <a:rPr lang="en-US" sz="3600" dirty="0" smtClean="0">
                <a:solidFill>
                  <a:schemeClr val="accent1">
                    <a:lumMod val="75000"/>
                  </a:schemeClr>
                </a:solidFill>
              </a:rPr>
            </a:br>
            <a:r>
              <a:rPr lang="en-US" sz="3600" dirty="0" smtClean="0">
                <a:solidFill>
                  <a:schemeClr val="accent1">
                    <a:lumMod val="75000"/>
                  </a:schemeClr>
                </a:solidFill>
              </a:rPr>
              <a:t>	</a:t>
            </a:r>
            <a:r>
              <a:rPr lang="en-US" sz="3600" dirty="0" err="1" smtClean="0">
                <a:solidFill>
                  <a:schemeClr val="accent1">
                    <a:lumMod val="75000"/>
                  </a:schemeClr>
                </a:solidFill>
              </a:rPr>
              <a:t>Sensamillam</a:t>
            </a:r>
            <a:r>
              <a:rPr lang="en-US" sz="3600" dirty="0" smtClean="0">
                <a:solidFill>
                  <a:schemeClr val="accent1">
                    <a:lumMod val="75000"/>
                  </a:schemeClr>
                </a:solidFill>
              </a:rPr>
              <a:t/>
            </a:r>
            <a:br>
              <a:rPr lang="en-US" sz="3600" dirty="0" smtClean="0">
                <a:solidFill>
                  <a:schemeClr val="accent1">
                    <a:lumMod val="75000"/>
                  </a:schemeClr>
                </a:solidFill>
              </a:rPr>
            </a:br>
            <a:r>
              <a:rPr lang="en-US" sz="3600" dirty="0" smtClean="0">
                <a:solidFill>
                  <a:schemeClr val="accent1">
                    <a:lumMod val="75000"/>
                  </a:schemeClr>
                </a:solidFill>
              </a:rPr>
              <a:t>	</a:t>
            </a:r>
            <a:r>
              <a:rPr lang="en-US" sz="3600" dirty="0" err="1" smtClean="0">
                <a:solidFill>
                  <a:schemeClr val="accent1">
                    <a:lumMod val="75000"/>
                  </a:schemeClr>
                </a:solidFill>
              </a:rPr>
              <a:t>Indicas</a:t>
            </a:r>
            <a:r>
              <a:rPr lang="en-US" sz="3600" dirty="0" smtClean="0">
                <a:solidFill>
                  <a:schemeClr val="accent1">
                    <a:lumMod val="75000"/>
                  </a:schemeClr>
                </a:solidFill>
              </a:rPr>
              <a:t/>
            </a:r>
            <a:br>
              <a:rPr lang="en-US" sz="3600" dirty="0" smtClean="0">
                <a:solidFill>
                  <a:schemeClr val="accent1">
                    <a:lumMod val="75000"/>
                  </a:schemeClr>
                </a:solidFill>
              </a:rPr>
            </a:br>
            <a:r>
              <a:rPr lang="en-US" sz="3600" dirty="0" smtClean="0">
                <a:solidFill>
                  <a:schemeClr val="accent1">
                    <a:lumMod val="75000"/>
                  </a:schemeClr>
                </a:solidFill>
              </a:rPr>
              <a:t>	Hemp</a:t>
            </a:r>
            <a:endParaRPr lang="en-US" sz="3600" dirty="0">
              <a:solidFill>
                <a:schemeClr val="accent1">
                  <a:lumMod val="75000"/>
                </a:schemeClr>
              </a:solidFill>
            </a:endParaRPr>
          </a:p>
        </p:txBody>
      </p:sp>
      <p:sp>
        <p:nvSpPr>
          <p:cNvPr id="4" name="Text Placeholder 2">
            <a:extLst>
              <a:ext uri="{FF2B5EF4-FFF2-40B4-BE49-F238E27FC236}">
                <a16:creationId xmlns="" xmlns:a16="http://schemas.microsoft.com/office/drawing/2014/main" id="{D8E9A1F6-F8D1-4E81-992B-BCE6B82AEC02}"/>
              </a:ext>
            </a:extLst>
          </p:cNvPr>
          <p:cNvSpPr txBox="1">
            <a:spLocks/>
          </p:cNvSpPr>
          <p:nvPr/>
        </p:nvSpPr>
        <p:spPr>
          <a:xfrm>
            <a:off x="500063" y="3629438"/>
            <a:ext cx="8534400" cy="2561166"/>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60000"/>
              </a:lnSpc>
              <a:buFont typeface="Wingdings" charset="2"/>
              <a:buChar char="Ø"/>
            </a:pPr>
            <a:r>
              <a:rPr lang="en-US" sz="2400" dirty="0" smtClean="0">
                <a:solidFill>
                  <a:schemeClr val="accent1">
                    <a:lumMod val="75000"/>
                  </a:schemeClr>
                </a:solidFill>
                <a:latin typeface="Franklin Gothic Book" panose="020B0503020102020204" pitchFamily="34" charset="0"/>
              </a:rPr>
              <a:t>ONE Gram joint 20% THC  20 % absorbed = 40 mg</a:t>
            </a:r>
          </a:p>
          <a:p>
            <a:pPr>
              <a:lnSpc>
                <a:spcPct val="160000"/>
              </a:lnSpc>
              <a:buFont typeface="Wingdings" charset="2"/>
              <a:buChar char="Ø"/>
            </a:pPr>
            <a:r>
              <a:rPr lang="en-US" sz="2400" dirty="0" smtClean="0">
                <a:solidFill>
                  <a:schemeClr val="accent1">
                    <a:lumMod val="75000"/>
                  </a:schemeClr>
                </a:solidFill>
                <a:latin typeface="Franklin Gothic Book" panose="020B0503020102020204" pitchFamily="34" charset="0"/>
              </a:rPr>
              <a:t>40000000 ng/</a:t>
            </a:r>
          </a:p>
          <a:p>
            <a:pPr>
              <a:lnSpc>
                <a:spcPct val="160000"/>
              </a:lnSpc>
              <a:buFont typeface="Wingdings" charset="2"/>
              <a:buChar char="Ø"/>
            </a:pPr>
            <a:r>
              <a:rPr lang="en-US" sz="2400" dirty="0" smtClean="0">
                <a:solidFill>
                  <a:schemeClr val="accent1">
                    <a:lumMod val="75000"/>
                  </a:schemeClr>
                </a:solidFill>
                <a:latin typeface="Franklin Gothic Book" panose="020B0503020102020204" pitchFamily="34" charset="0"/>
              </a:rPr>
              <a:t>70 kg = 70 L = 70000 ml</a:t>
            </a:r>
          </a:p>
          <a:p>
            <a:pPr>
              <a:lnSpc>
                <a:spcPct val="160000"/>
              </a:lnSpc>
              <a:buFont typeface="Wingdings" charset="2"/>
              <a:buChar char="Ø"/>
            </a:pPr>
            <a:r>
              <a:rPr lang="en-US" sz="2400" dirty="0" smtClean="0">
                <a:solidFill>
                  <a:schemeClr val="accent1">
                    <a:lumMod val="75000"/>
                  </a:schemeClr>
                </a:solidFill>
                <a:latin typeface="Franklin Gothic Book" panose="020B0503020102020204" pitchFamily="34" charset="0"/>
              </a:rPr>
              <a:t>= 563 ng/ml</a:t>
            </a:r>
            <a:endParaRPr lang="en-US" sz="2400" dirty="0">
              <a:solidFill>
                <a:schemeClr val="accent1">
                  <a:lumMod val="75000"/>
                </a:schemeClr>
              </a:solidFill>
              <a:latin typeface="Franklin Gothic Book" panose="020B0503020102020204" pitchFamily="34" charset="0"/>
            </a:endParaRPr>
          </a:p>
        </p:txBody>
      </p:sp>
      <p:sp>
        <p:nvSpPr>
          <p:cNvPr id="2" name="Rectangle 1"/>
          <p:cNvSpPr/>
          <p:nvPr/>
        </p:nvSpPr>
        <p:spPr>
          <a:xfrm>
            <a:off x="228247" y="188971"/>
            <a:ext cx="4324703" cy="1107996"/>
          </a:xfrm>
          <a:prstGeom prst="rect">
            <a:avLst/>
          </a:prstGeom>
        </p:spPr>
        <p:txBody>
          <a:bodyPr wrap="square">
            <a:spAutoFit/>
          </a:bodyPr>
          <a:lstStyle/>
          <a:p>
            <a:r>
              <a:rPr lang="en-US" sz="6600" dirty="0">
                <a:solidFill>
                  <a:schemeClr val="accent3">
                    <a:lumMod val="75000"/>
                  </a:schemeClr>
                </a:solidFill>
              </a:rPr>
              <a:t>Flower</a:t>
            </a:r>
          </a:p>
        </p:txBody>
      </p:sp>
    </p:spTree>
    <p:extLst>
      <p:ext uri="{BB962C8B-B14F-4D97-AF65-F5344CB8AC3E}">
        <p14:creationId xmlns:p14="http://schemas.microsoft.com/office/powerpoint/2010/main" val="19516474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3" name="Title 1">
            <a:extLst>
              <a:ext uri="{FF2B5EF4-FFF2-40B4-BE49-F238E27FC236}">
                <a16:creationId xmlns="" xmlns:a16="http://schemas.microsoft.com/office/drawing/2014/main" id="{32348F58-80BA-4805-B609-6526AE66F53C}"/>
              </a:ext>
            </a:extLst>
          </p:cNvPr>
          <p:cNvSpPr txBox="1">
            <a:spLocks/>
          </p:cNvSpPr>
          <p:nvPr/>
        </p:nvSpPr>
        <p:spPr>
          <a:xfrm>
            <a:off x="0" y="650158"/>
            <a:ext cx="10058400" cy="148221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6600" dirty="0" smtClean="0">
                <a:solidFill>
                  <a:schemeClr val="accent3">
                    <a:lumMod val="75000"/>
                  </a:schemeClr>
                </a:solidFill>
              </a:rPr>
              <a:t>Marijuana Extracts</a:t>
            </a:r>
            <a:br>
              <a:rPr lang="en-US" sz="6600" dirty="0" smtClean="0">
                <a:solidFill>
                  <a:schemeClr val="accent3">
                    <a:lumMod val="75000"/>
                  </a:schemeClr>
                </a:solidFill>
              </a:rPr>
            </a:br>
            <a:endParaRPr lang="en-US" sz="6600" dirty="0">
              <a:solidFill>
                <a:schemeClr val="accent3">
                  <a:lumMod val="75000"/>
                </a:schemeClr>
              </a:solidFill>
            </a:endParaRPr>
          </a:p>
        </p:txBody>
      </p:sp>
      <p:sp>
        <p:nvSpPr>
          <p:cNvPr id="4" name="Text Placeholder 2">
            <a:extLst>
              <a:ext uri="{FF2B5EF4-FFF2-40B4-BE49-F238E27FC236}">
                <a16:creationId xmlns="" xmlns:a16="http://schemas.microsoft.com/office/drawing/2014/main" id="{9AD02A75-15DE-4D65-A4A7-3C95E4C260E5}"/>
              </a:ext>
            </a:extLst>
          </p:cNvPr>
          <p:cNvSpPr txBox="1">
            <a:spLocks/>
          </p:cNvSpPr>
          <p:nvPr/>
        </p:nvSpPr>
        <p:spPr>
          <a:xfrm>
            <a:off x="1183096" y="1573292"/>
            <a:ext cx="4709704" cy="1855708"/>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50000"/>
              </a:lnSpc>
              <a:buFont typeface="Wingdings" charset="2"/>
              <a:buChar char="Ø"/>
            </a:pPr>
            <a:r>
              <a:rPr lang="en-US" dirty="0" smtClean="0">
                <a:solidFill>
                  <a:schemeClr val="accent1">
                    <a:lumMod val="75000"/>
                  </a:schemeClr>
                </a:solidFill>
              </a:rPr>
              <a:t>Shatter, Dabbs, wax</a:t>
            </a:r>
          </a:p>
          <a:p>
            <a:pPr>
              <a:lnSpc>
                <a:spcPct val="150000"/>
              </a:lnSpc>
              <a:buFont typeface="Wingdings" charset="2"/>
              <a:buChar char="Ø"/>
            </a:pPr>
            <a:r>
              <a:rPr lang="en-US" dirty="0" smtClean="0">
                <a:solidFill>
                  <a:schemeClr val="accent1">
                    <a:lumMod val="75000"/>
                  </a:schemeClr>
                </a:solidFill>
              </a:rPr>
              <a:t>CO2 extraction</a:t>
            </a:r>
          </a:p>
          <a:p>
            <a:pPr>
              <a:lnSpc>
                <a:spcPct val="150000"/>
              </a:lnSpc>
              <a:buFont typeface="Wingdings" charset="2"/>
              <a:buChar char="Ø"/>
            </a:pPr>
            <a:r>
              <a:rPr lang="en-US" dirty="0" smtClean="0">
                <a:solidFill>
                  <a:schemeClr val="accent1">
                    <a:lumMod val="75000"/>
                  </a:schemeClr>
                </a:solidFill>
              </a:rPr>
              <a:t>Butane</a:t>
            </a:r>
          </a:p>
          <a:p>
            <a:pPr>
              <a:lnSpc>
                <a:spcPct val="150000"/>
              </a:lnSpc>
              <a:buFont typeface="Wingdings" charset="2"/>
              <a:buChar char="Ø"/>
            </a:pPr>
            <a:r>
              <a:rPr lang="en-US" dirty="0" smtClean="0">
                <a:solidFill>
                  <a:schemeClr val="accent1">
                    <a:lumMod val="75000"/>
                  </a:schemeClr>
                </a:solidFill>
              </a:rPr>
              <a:t>Liquid solvent</a:t>
            </a:r>
          </a:p>
          <a:p>
            <a:pPr>
              <a:lnSpc>
                <a:spcPct val="150000"/>
              </a:lnSpc>
              <a:buFont typeface="Wingdings" charset="2"/>
              <a:buChar char="Ø"/>
            </a:pPr>
            <a:r>
              <a:rPr lang="en-US" dirty="0" err="1" smtClean="0">
                <a:solidFill>
                  <a:schemeClr val="accent1">
                    <a:lumMod val="75000"/>
                  </a:schemeClr>
                </a:solidFill>
              </a:rPr>
              <a:t>Vap</a:t>
            </a:r>
            <a:r>
              <a:rPr lang="en-US" dirty="0" smtClean="0">
                <a:solidFill>
                  <a:schemeClr val="accent1">
                    <a:lumMod val="75000"/>
                  </a:schemeClr>
                </a:solidFill>
              </a:rPr>
              <a:t> Pens  98% THC oil</a:t>
            </a:r>
            <a:endParaRPr lang="en-US" dirty="0">
              <a:solidFill>
                <a:schemeClr val="accent1">
                  <a:lumMod val="75000"/>
                </a:schemeClr>
              </a:solidFill>
            </a:endParaRPr>
          </a:p>
        </p:txBody>
      </p:sp>
    </p:spTree>
    <p:extLst>
      <p:ext uri="{BB962C8B-B14F-4D97-AF65-F5344CB8AC3E}">
        <p14:creationId xmlns:p14="http://schemas.microsoft.com/office/powerpoint/2010/main" val="20393104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3" name="Title 1">
            <a:extLst>
              <a:ext uri="{FF2B5EF4-FFF2-40B4-BE49-F238E27FC236}">
                <a16:creationId xmlns="" xmlns:a16="http://schemas.microsoft.com/office/drawing/2014/main" id="{67F915B1-6920-4A6E-8374-EB96025FC7FC}"/>
              </a:ext>
            </a:extLst>
          </p:cNvPr>
          <p:cNvSpPr txBox="1">
            <a:spLocks/>
          </p:cNvSpPr>
          <p:nvPr/>
        </p:nvSpPr>
        <p:spPr>
          <a:xfrm>
            <a:off x="241301" y="172221"/>
            <a:ext cx="3962400" cy="1227667"/>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6600" dirty="0" smtClean="0">
                <a:solidFill>
                  <a:schemeClr val="accent3">
                    <a:lumMod val="75000"/>
                  </a:schemeClr>
                </a:solidFill>
              </a:rPr>
              <a:t>Edibles</a:t>
            </a:r>
            <a:endParaRPr lang="en-US" sz="6600" dirty="0">
              <a:solidFill>
                <a:schemeClr val="accent3">
                  <a:lumMod val="75000"/>
                </a:schemeClr>
              </a:solidFill>
            </a:endParaRPr>
          </a:p>
        </p:txBody>
      </p:sp>
      <p:sp>
        <p:nvSpPr>
          <p:cNvPr id="4" name="Text Placeholder 2">
            <a:extLst>
              <a:ext uri="{FF2B5EF4-FFF2-40B4-BE49-F238E27FC236}">
                <a16:creationId xmlns="" xmlns:a16="http://schemas.microsoft.com/office/drawing/2014/main" id="{29EB0F08-5356-4706-98BB-976D4CC4D997}"/>
              </a:ext>
            </a:extLst>
          </p:cNvPr>
          <p:cNvSpPr txBox="1">
            <a:spLocks/>
          </p:cNvSpPr>
          <p:nvPr/>
        </p:nvSpPr>
        <p:spPr>
          <a:xfrm>
            <a:off x="1817633" y="1644499"/>
            <a:ext cx="6140449" cy="4580610"/>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charset="2"/>
              <a:buChar char="Ø"/>
            </a:pPr>
            <a:r>
              <a:rPr lang="en-US" dirty="0" smtClean="0">
                <a:solidFill>
                  <a:schemeClr val="accent3">
                    <a:lumMod val="75000"/>
                  </a:schemeClr>
                </a:solidFill>
              </a:rPr>
              <a:t>THC</a:t>
            </a:r>
            <a:r>
              <a:rPr lang="en-US" dirty="0" smtClean="0">
                <a:solidFill>
                  <a:srgbClr val="FFFF00"/>
                </a:solidFill>
              </a:rPr>
              <a:t> </a:t>
            </a:r>
            <a:r>
              <a:rPr lang="en-US" dirty="0" smtClean="0">
                <a:solidFill>
                  <a:schemeClr val="accent1">
                    <a:lumMod val="75000"/>
                  </a:schemeClr>
                </a:solidFill>
              </a:rPr>
              <a:t>350mg  Bar </a:t>
            </a:r>
          </a:p>
          <a:p>
            <a:pPr>
              <a:buFont typeface="Wingdings" charset="2"/>
              <a:buChar char="Ø"/>
            </a:pPr>
            <a:r>
              <a:rPr lang="en-US" dirty="0" smtClean="0">
                <a:solidFill>
                  <a:schemeClr val="accent1">
                    <a:lumMod val="75000"/>
                  </a:schemeClr>
                </a:solidFill>
              </a:rPr>
              <a:t>350 mg = 350000000 ng  / 70 kg  = 70l  =  70000ml5000 ng/ ml     </a:t>
            </a:r>
          </a:p>
          <a:p>
            <a:pPr>
              <a:buFont typeface="Wingdings" charset="2"/>
              <a:buChar char="Ø"/>
            </a:pPr>
            <a:r>
              <a:rPr lang="en-US" dirty="0" smtClean="0">
                <a:solidFill>
                  <a:schemeClr val="accent1">
                    <a:lumMod val="75000"/>
                  </a:schemeClr>
                </a:solidFill>
              </a:rPr>
              <a:t>50%  absorbed----10%  survives first pass in liver   =  2250 ng/ml</a:t>
            </a:r>
          </a:p>
          <a:p>
            <a:pPr>
              <a:buFont typeface="Wingdings" charset="2"/>
              <a:buChar char="Ø"/>
            </a:pPr>
            <a:r>
              <a:rPr lang="en-US" dirty="0" smtClean="0">
                <a:solidFill>
                  <a:schemeClr val="accent1">
                    <a:lumMod val="75000"/>
                  </a:schemeClr>
                </a:solidFill>
              </a:rPr>
              <a:t>First pass saturation, second cookie = </a:t>
            </a:r>
            <a:r>
              <a:rPr lang="en-US" dirty="0" smtClean="0">
                <a:solidFill>
                  <a:schemeClr val="accent3">
                    <a:lumMod val="75000"/>
                  </a:schemeClr>
                </a:solidFill>
              </a:rPr>
              <a:t>5000ng BLAST!</a:t>
            </a:r>
          </a:p>
          <a:p>
            <a:endParaRPr lang="en-US" dirty="0"/>
          </a:p>
        </p:txBody>
      </p:sp>
      <p:pic>
        <p:nvPicPr>
          <p:cNvPr id="6" name="Picture 5" descr="A picture containing clothing&#10;&#10;Description automatically generated">
            <a:extLst>
              <a:ext uri="{FF2B5EF4-FFF2-40B4-BE49-F238E27FC236}">
                <a16:creationId xmlns="" xmlns:a16="http://schemas.microsoft.com/office/drawing/2014/main" id="{33E3D66B-34C7-448A-A545-2117CBF8ACB0}"/>
              </a:ext>
            </a:extLst>
          </p:cNvPr>
          <p:cNvPicPr>
            <a:picLocks noChangeAspect="1"/>
          </p:cNvPicPr>
          <p:nvPr/>
        </p:nvPicPr>
        <p:blipFill rotWithShape="1">
          <a:blip r:embed="rId3">
            <a:extLst>
              <a:ext uri="{28A0092B-C50C-407E-A947-70E740481C1C}">
                <a14:useLocalDpi xmlns:a14="http://schemas.microsoft.com/office/drawing/2010/main" val="0"/>
              </a:ext>
            </a:extLst>
          </a:blip>
          <a:srcRect l="17659" r="14846"/>
          <a:stretch/>
        </p:blipFill>
        <p:spPr>
          <a:xfrm>
            <a:off x="93269" y="2276240"/>
            <a:ext cx="1491396" cy="2648419"/>
          </a:xfrm>
          <a:prstGeom prst="rect">
            <a:avLst/>
          </a:prstGeom>
        </p:spPr>
      </p:pic>
    </p:spTree>
    <p:extLst>
      <p:ext uri="{BB962C8B-B14F-4D97-AF65-F5344CB8AC3E}">
        <p14:creationId xmlns:p14="http://schemas.microsoft.com/office/powerpoint/2010/main" val="8509034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3" name="Rectangle 2"/>
          <p:cNvSpPr/>
          <p:nvPr/>
        </p:nvSpPr>
        <p:spPr>
          <a:xfrm>
            <a:off x="0" y="1941324"/>
            <a:ext cx="8356600" cy="2585323"/>
          </a:xfrm>
          <a:prstGeom prst="rect">
            <a:avLst/>
          </a:prstGeom>
        </p:spPr>
        <p:txBody>
          <a:bodyPr wrap="square">
            <a:spAutoFit/>
          </a:bodyPr>
          <a:lstStyle/>
          <a:p>
            <a:pPr>
              <a:lnSpc>
                <a:spcPct val="150000"/>
              </a:lnSpc>
            </a:pPr>
            <a:r>
              <a:rPr lang="en-US" sz="3600" dirty="0" smtClean="0">
                <a:solidFill>
                  <a:schemeClr val="accent1">
                    <a:lumMod val="75000"/>
                  </a:schemeClr>
                </a:solidFill>
              </a:rPr>
              <a:t>	Grape </a:t>
            </a:r>
            <a:r>
              <a:rPr lang="en-US" sz="3600" dirty="0">
                <a:solidFill>
                  <a:schemeClr val="accent1">
                    <a:lumMod val="75000"/>
                  </a:schemeClr>
                </a:solidFill>
              </a:rPr>
              <a:t>Ape			Ultimate </a:t>
            </a:r>
            <a:r>
              <a:rPr lang="en-US" sz="3600" dirty="0" smtClean="0">
                <a:solidFill>
                  <a:schemeClr val="accent1">
                    <a:lumMod val="75000"/>
                  </a:schemeClr>
                </a:solidFill>
              </a:rPr>
              <a:t>Train wreck</a:t>
            </a:r>
            <a:r>
              <a:rPr lang="en-US" sz="3600" dirty="0">
                <a:solidFill>
                  <a:schemeClr val="accent1">
                    <a:lumMod val="75000"/>
                  </a:schemeClr>
                </a:solidFill>
              </a:rPr>
              <a:t/>
            </a:r>
            <a:br>
              <a:rPr lang="en-US" sz="3600" dirty="0">
                <a:solidFill>
                  <a:schemeClr val="accent1">
                    <a:lumMod val="75000"/>
                  </a:schemeClr>
                </a:solidFill>
              </a:rPr>
            </a:br>
            <a:r>
              <a:rPr lang="en-US" sz="3600" dirty="0">
                <a:solidFill>
                  <a:schemeClr val="accent1">
                    <a:lumMod val="75000"/>
                  </a:schemeClr>
                </a:solidFill>
              </a:rPr>
              <a:t>	</a:t>
            </a:r>
            <a:r>
              <a:rPr lang="en-US" sz="3600" dirty="0" err="1">
                <a:solidFill>
                  <a:schemeClr val="accent1">
                    <a:lumMod val="75000"/>
                  </a:schemeClr>
                </a:solidFill>
              </a:rPr>
              <a:t>Diabalo</a:t>
            </a:r>
            <a:r>
              <a:rPr lang="en-US" sz="3600" dirty="0">
                <a:solidFill>
                  <a:schemeClr val="accent1">
                    <a:lumMod val="75000"/>
                  </a:schemeClr>
                </a:solidFill>
              </a:rPr>
              <a:t>			</a:t>
            </a:r>
            <a:r>
              <a:rPr lang="en-US" sz="3600" dirty="0" smtClean="0">
                <a:solidFill>
                  <a:schemeClr val="accent1">
                    <a:lumMod val="75000"/>
                  </a:schemeClr>
                </a:solidFill>
              </a:rPr>
              <a:t>	White </a:t>
            </a:r>
            <a:r>
              <a:rPr lang="en-US" sz="3600" dirty="0">
                <a:solidFill>
                  <a:schemeClr val="accent1">
                    <a:lumMod val="75000"/>
                  </a:schemeClr>
                </a:solidFill>
              </a:rPr>
              <a:t>Widow</a:t>
            </a:r>
            <a:br>
              <a:rPr lang="en-US" sz="3600" dirty="0">
                <a:solidFill>
                  <a:schemeClr val="accent1">
                    <a:lumMod val="75000"/>
                  </a:schemeClr>
                </a:solidFill>
              </a:rPr>
            </a:br>
            <a:r>
              <a:rPr lang="en-US" sz="3600" dirty="0">
                <a:solidFill>
                  <a:schemeClr val="accent1">
                    <a:lumMod val="75000"/>
                  </a:schemeClr>
                </a:solidFill>
              </a:rPr>
              <a:t>	Blue Diesel			Laughing Buddha</a:t>
            </a:r>
          </a:p>
        </p:txBody>
      </p:sp>
      <p:sp>
        <p:nvSpPr>
          <p:cNvPr id="4" name="Rectangle 3"/>
          <p:cNvSpPr/>
          <p:nvPr/>
        </p:nvSpPr>
        <p:spPr>
          <a:xfrm>
            <a:off x="384226" y="380469"/>
            <a:ext cx="4340173" cy="1107996"/>
          </a:xfrm>
          <a:prstGeom prst="rect">
            <a:avLst/>
          </a:prstGeom>
        </p:spPr>
        <p:txBody>
          <a:bodyPr wrap="square">
            <a:spAutoFit/>
          </a:bodyPr>
          <a:lstStyle/>
          <a:p>
            <a:r>
              <a:rPr lang="en-US" sz="6600" dirty="0">
                <a:solidFill>
                  <a:schemeClr val="accent3">
                    <a:lumMod val="75000"/>
                  </a:schemeClr>
                </a:solidFill>
              </a:rPr>
              <a:t>Branding:</a:t>
            </a:r>
          </a:p>
        </p:txBody>
      </p:sp>
    </p:spTree>
    <p:extLst>
      <p:ext uri="{BB962C8B-B14F-4D97-AF65-F5344CB8AC3E}">
        <p14:creationId xmlns:p14="http://schemas.microsoft.com/office/powerpoint/2010/main" val="12955498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3" name="Title 1">
            <a:extLst>
              <a:ext uri="{FF2B5EF4-FFF2-40B4-BE49-F238E27FC236}">
                <a16:creationId xmlns="" xmlns:a16="http://schemas.microsoft.com/office/drawing/2014/main" id="{14851EC4-CEF2-483F-B7DA-F05C8F8F645E}"/>
              </a:ext>
            </a:extLst>
          </p:cNvPr>
          <p:cNvSpPr txBox="1">
            <a:spLocks/>
          </p:cNvSpPr>
          <p:nvPr/>
        </p:nvSpPr>
        <p:spPr>
          <a:xfrm>
            <a:off x="315913" y="622300"/>
            <a:ext cx="3049587" cy="8128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6600" dirty="0" smtClean="0">
                <a:solidFill>
                  <a:schemeClr val="accent3">
                    <a:lumMod val="75000"/>
                  </a:schemeClr>
                </a:solidFill>
              </a:rPr>
              <a:t>Vaping:</a:t>
            </a:r>
            <a:endParaRPr lang="en-US" sz="6600" dirty="0">
              <a:solidFill>
                <a:schemeClr val="accent3">
                  <a:lumMod val="75000"/>
                </a:schemeClr>
              </a:solidFill>
            </a:endParaRPr>
          </a:p>
        </p:txBody>
      </p:sp>
      <p:sp>
        <p:nvSpPr>
          <p:cNvPr id="4" name="Text Placeholder 3">
            <a:extLst>
              <a:ext uri="{FF2B5EF4-FFF2-40B4-BE49-F238E27FC236}">
                <a16:creationId xmlns="" xmlns:a16="http://schemas.microsoft.com/office/drawing/2014/main" id="{F85C4F0B-CE32-4D44-B795-2AC70803629F}"/>
              </a:ext>
            </a:extLst>
          </p:cNvPr>
          <p:cNvSpPr txBox="1">
            <a:spLocks/>
          </p:cNvSpPr>
          <p:nvPr/>
        </p:nvSpPr>
        <p:spPr>
          <a:xfrm>
            <a:off x="684211" y="3105808"/>
            <a:ext cx="8534401" cy="2888592"/>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smtClean="0"/>
          </a:p>
          <a:p>
            <a:endParaRPr lang="en-US" smtClean="0"/>
          </a:p>
          <a:p>
            <a:endParaRPr lang="en-US" dirty="0"/>
          </a:p>
        </p:txBody>
      </p:sp>
      <p:sp>
        <p:nvSpPr>
          <p:cNvPr id="9" name="Text Placeholder 3">
            <a:extLst>
              <a:ext uri="{FF2B5EF4-FFF2-40B4-BE49-F238E27FC236}">
                <a16:creationId xmlns="" xmlns:a16="http://schemas.microsoft.com/office/drawing/2014/main" id="{F85C4F0B-CE32-4D44-B795-2AC70803629F}"/>
              </a:ext>
            </a:extLst>
          </p:cNvPr>
          <p:cNvSpPr txBox="1">
            <a:spLocks/>
          </p:cNvSpPr>
          <p:nvPr/>
        </p:nvSpPr>
        <p:spPr>
          <a:xfrm>
            <a:off x="836611" y="3258208"/>
            <a:ext cx="8534401" cy="2888592"/>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smtClean="0"/>
          </a:p>
          <a:p>
            <a:endParaRPr lang="en-US" smtClean="0"/>
          </a:p>
          <a:p>
            <a:endParaRPr lang="en-US" dirty="0"/>
          </a:p>
        </p:txBody>
      </p:sp>
      <p:sp>
        <p:nvSpPr>
          <p:cNvPr id="2" name="Rectangle 1"/>
          <p:cNvSpPr/>
          <p:nvPr/>
        </p:nvSpPr>
        <p:spPr>
          <a:xfrm>
            <a:off x="1079500" y="2008474"/>
            <a:ext cx="4572000" cy="2499467"/>
          </a:xfrm>
          <a:prstGeom prst="rect">
            <a:avLst/>
          </a:prstGeom>
        </p:spPr>
        <p:txBody>
          <a:bodyPr>
            <a:spAutoFit/>
          </a:bodyPr>
          <a:lstStyle/>
          <a:p>
            <a:pPr>
              <a:lnSpc>
                <a:spcPct val="150000"/>
              </a:lnSpc>
            </a:pPr>
            <a:r>
              <a:rPr lang="en-US" sz="3600" dirty="0">
                <a:solidFill>
                  <a:schemeClr val="accent1">
                    <a:lumMod val="75000"/>
                  </a:schemeClr>
                </a:solidFill>
              </a:rPr>
              <a:t>98%  extracts   </a:t>
            </a:r>
          </a:p>
          <a:p>
            <a:pPr>
              <a:lnSpc>
                <a:spcPct val="150000"/>
              </a:lnSpc>
            </a:pPr>
            <a:r>
              <a:rPr lang="en-US" sz="3600" dirty="0">
                <a:solidFill>
                  <a:schemeClr val="accent1">
                    <a:lumMod val="75000"/>
                  </a:schemeClr>
                </a:solidFill>
              </a:rPr>
              <a:t>80-90 % absorbed</a:t>
            </a:r>
          </a:p>
          <a:p>
            <a:pPr>
              <a:lnSpc>
                <a:spcPct val="150000"/>
              </a:lnSpc>
            </a:pPr>
            <a:r>
              <a:rPr lang="en-US" sz="3600" dirty="0">
                <a:solidFill>
                  <a:schemeClr val="accent1">
                    <a:lumMod val="75000"/>
                  </a:schemeClr>
                </a:solidFill>
              </a:rPr>
              <a:t>Minimal metabolism</a:t>
            </a:r>
          </a:p>
        </p:txBody>
      </p:sp>
    </p:spTree>
    <p:extLst>
      <p:ext uri="{BB962C8B-B14F-4D97-AF65-F5344CB8AC3E}">
        <p14:creationId xmlns:p14="http://schemas.microsoft.com/office/powerpoint/2010/main" val="10413006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3" name="Title 1">
            <a:extLst>
              <a:ext uri="{FF2B5EF4-FFF2-40B4-BE49-F238E27FC236}">
                <a16:creationId xmlns="" xmlns:a16="http://schemas.microsoft.com/office/drawing/2014/main" id="{268A579D-BD54-49DD-8284-E38B56007F7E}"/>
              </a:ext>
            </a:extLst>
          </p:cNvPr>
          <p:cNvSpPr>
            <a:spLocks noGrp="1"/>
          </p:cNvSpPr>
          <p:nvPr>
            <p:ph type="ctrTitle"/>
          </p:nvPr>
        </p:nvSpPr>
        <p:spPr>
          <a:xfrm>
            <a:off x="177055" y="348492"/>
            <a:ext cx="3582145" cy="1059426"/>
          </a:xfrm>
        </p:spPr>
        <p:txBody>
          <a:bodyPr>
            <a:noAutofit/>
          </a:bodyPr>
          <a:lstStyle/>
          <a:p>
            <a:pPr algn="l"/>
            <a:r>
              <a:rPr lang="en-US" sz="6600" dirty="0">
                <a:solidFill>
                  <a:schemeClr val="accent3">
                    <a:lumMod val="75000"/>
                  </a:schemeClr>
                </a:solidFill>
              </a:rPr>
              <a:t>Effects:</a:t>
            </a:r>
          </a:p>
        </p:txBody>
      </p:sp>
      <p:sp>
        <p:nvSpPr>
          <p:cNvPr id="4" name="Subtitle 2">
            <a:extLst>
              <a:ext uri="{FF2B5EF4-FFF2-40B4-BE49-F238E27FC236}">
                <a16:creationId xmlns="" xmlns:a16="http://schemas.microsoft.com/office/drawing/2014/main" id="{E1406507-E17A-4695-8573-4FC6A8E011B2}"/>
              </a:ext>
            </a:extLst>
          </p:cNvPr>
          <p:cNvSpPr>
            <a:spLocks noGrp="1"/>
          </p:cNvSpPr>
          <p:nvPr>
            <p:ph type="subTitle" idx="1"/>
          </p:nvPr>
        </p:nvSpPr>
        <p:spPr>
          <a:xfrm>
            <a:off x="518726" y="1511299"/>
            <a:ext cx="7698174" cy="4038601"/>
          </a:xfrm>
        </p:spPr>
        <p:txBody>
          <a:bodyPr>
            <a:noAutofit/>
          </a:bodyPr>
          <a:lstStyle/>
          <a:p>
            <a:pPr algn="l"/>
            <a:r>
              <a:rPr lang="en-US" sz="3600" dirty="0">
                <a:solidFill>
                  <a:schemeClr val="accent3">
                    <a:lumMod val="75000"/>
                  </a:schemeClr>
                </a:solidFill>
              </a:rPr>
              <a:t>Cyclical Vomiting --   </a:t>
            </a:r>
            <a:r>
              <a:rPr lang="en-US" sz="3600" dirty="0">
                <a:solidFill>
                  <a:schemeClr val="accent1">
                    <a:lumMod val="75000"/>
                  </a:schemeClr>
                </a:solidFill>
              </a:rPr>
              <a:t>&gt; 1000ng/ml</a:t>
            </a:r>
          </a:p>
          <a:p>
            <a:pPr algn="l"/>
            <a:endParaRPr lang="en-US" sz="3600" dirty="0"/>
          </a:p>
          <a:p>
            <a:pPr algn="l"/>
            <a:r>
              <a:rPr lang="en-US" sz="3600" dirty="0">
                <a:solidFill>
                  <a:schemeClr val="accent3">
                    <a:lumMod val="75000"/>
                  </a:schemeClr>
                </a:solidFill>
              </a:rPr>
              <a:t>Acute Psychosis--   </a:t>
            </a:r>
            <a:r>
              <a:rPr lang="en-US" sz="3600" dirty="0">
                <a:solidFill>
                  <a:schemeClr val="accent1">
                    <a:lumMod val="75000"/>
                  </a:schemeClr>
                </a:solidFill>
              </a:rPr>
              <a:t>&gt;  5000ng/ml</a:t>
            </a:r>
          </a:p>
          <a:p>
            <a:pPr algn="l"/>
            <a:endParaRPr lang="en-US" sz="3600" dirty="0"/>
          </a:p>
          <a:p>
            <a:pPr algn="l"/>
            <a:r>
              <a:rPr lang="en-US" sz="3600" dirty="0">
                <a:solidFill>
                  <a:schemeClr val="accent3">
                    <a:lumMod val="75000"/>
                  </a:schemeClr>
                </a:solidFill>
              </a:rPr>
              <a:t>Schizophrenia </a:t>
            </a:r>
            <a:r>
              <a:rPr lang="en-US" sz="3600" dirty="0"/>
              <a:t>  </a:t>
            </a:r>
            <a:r>
              <a:rPr lang="en-US" sz="3600" dirty="0">
                <a:solidFill>
                  <a:schemeClr val="accent1">
                    <a:lumMod val="75000"/>
                  </a:schemeClr>
                </a:solidFill>
              </a:rPr>
              <a:t>3  X  baseline</a:t>
            </a:r>
          </a:p>
          <a:p>
            <a:pPr algn="l"/>
            <a:endParaRPr lang="en-US" sz="3600" dirty="0"/>
          </a:p>
          <a:p>
            <a:pPr algn="l"/>
            <a:r>
              <a:rPr lang="en-US" sz="3600" dirty="0">
                <a:solidFill>
                  <a:schemeClr val="accent1">
                    <a:lumMod val="75000"/>
                  </a:schemeClr>
                </a:solidFill>
              </a:rPr>
              <a:t>20  Point drop in  </a:t>
            </a:r>
            <a:r>
              <a:rPr lang="en-US" sz="3600" dirty="0">
                <a:solidFill>
                  <a:schemeClr val="accent3">
                    <a:lumMod val="75000"/>
                  </a:schemeClr>
                </a:solidFill>
              </a:rPr>
              <a:t>IQ</a:t>
            </a:r>
            <a:r>
              <a:rPr lang="en-US" sz="3600" dirty="0"/>
              <a:t>  </a:t>
            </a:r>
            <a:r>
              <a:rPr lang="en-US" sz="3600" dirty="0">
                <a:solidFill>
                  <a:schemeClr val="accent1">
                    <a:lumMod val="75000"/>
                  </a:schemeClr>
                </a:solidFill>
              </a:rPr>
              <a:t>scores</a:t>
            </a:r>
          </a:p>
        </p:txBody>
      </p:sp>
    </p:spTree>
    <p:extLst>
      <p:ext uri="{BB962C8B-B14F-4D97-AF65-F5344CB8AC3E}">
        <p14:creationId xmlns:p14="http://schemas.microsoft.com/office/powerpoint/2010/main" val="9696152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3" name="Title 1">
            <a:extLst>
              <a:ext uri="{FF2B5EF4-FFF2-40B4-BE49-F238E27FC236}">
                <a16:creationId xmlns="" xmlns:a16="http://schemas.microsoft.com/office/drawing/2014/main" id="{874A3B2F-6A76-4B39-8AF0-B0D5E33552DD}"/>
              </a:ext>
            </a:extLst>
          </p:cNvPr>
          <p:cNvSpPr txBox="1">
            <a:spLocks/>
          </p:cNvSpPr>
          <p:nvPr/>
        </p:nvSpPr>
        <p:spPr>
          <a:xfrm>
            <a:off x="-38100" y="800101"/>
            <a:ext cx="9575800" cy="11430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5800" dirty="0" smtClean="0">
                <a:solidFill>
                  <a:schemeClr val="accent3">
                    <a:lumMod val="75000"/>
                  </a:schemeClr>
                </a:solidFill>
              </a:rPr>
              <a:t>What is normal </a:t>
            </a:r>
            <a:r>
              <a:rPr lang="en-US" sz="5800" dirty="0" smtClean="0">
                <a:solidFill>
                  <a:schemeClr val="accent3">
                    <a:lumMod val="75000"/>
                  </a:schemeClr>
                </a:solidFill>
              </a:rPr>
              <a:t>social </a:t>
            </a:r>
            <a:r>
              <a:rPr lang="en-US" sz="5800" dirty="0" smtClean="0">
                <a:solidFill>
                  <a:schemeClr val="accent3">
                    <a:lumMod val="75000"/>
                  </a:schemeClr>
                </a:solidFill>
              </a:rPr>
              <a:t>use?</a:t>
            </a:r>
            <a:endParaRPr lang="en-US" sz="5800" dirty="0">
              <a:solidFill>
                <a:schemeClr val="accent3">
                  <a:lumMod val="75000"/>
                </a:schemeClr>
              </a:solidFill>
            </a:endParaRPr>
          </a:p>
        </p:txBody>
      </p:sp>
      <p:sp>
        <p:nvSpPr>
          <p:cNvPr id="4" name="Content Placeholder 2">
            <a:extLst>
              <a:ext uri="{FF2B5EF4-FFF2-40B4-BE49-F238E27FC236}">
                <a16:creationId xmlns="" xmlns:a16="http://schemas.microsoft.com/office/drawing/2014/main" id="{9EA40A95-FAD6-4C52-8979-605B5CF151AA}"/>
              </a:ext>
            </a:extLst>
          </p:cNvPr>
          <p:cNvSpPr txBox="1">
            <a:spLocks/>
          </p:cNvSpPr>
          <p:nvPr/>
        </p:nvSpPr>
        <p:spPr>
          <a:xfrm>
            <a:off x="762000" y="1739901"/>
            <a:ext cx="7391400" cy="4525963"/>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342900" indent="-342900" algn="l">
              <a:lnSpc>
                <a:spcPct val="150000"/>
              </a:lnSpc>
              <a:buFont typeface="Wingdings" charset="2"/>
              <a:buChar char="Ø"/>
            </a:pPr>
            <a:r>
              <a:rPr lang="en-US" dirty="0" smtClean="0">
                <a:solidFill>
                  <a:schemeClr val="accent1">
                    <a:lumMod val="75000"/>
                  </a:schemeClr>
                </a:solidFill>
              </a:rPr>
              <a:t>Weddings?</a:t>
            </a:r>
          </a:p>
          <a:p>
            <a:pPr marL="342900" indent="-342900" algn="l">
              <a:lnSpc>
                <a:spcPct val="150000"/>
              </a:lnSpc>
              <a:buFont typeface="Wingdings" charset="2"/>
              <a:buChar char="Ø"/>
            </a:pPr>
            <a:r>
              <a:rPr lang="en-US" dirty="0" smtClean="0">
                <a:solidFill>
                  <a:schemeClr val="accent1">
                    <a:lumMod val="75000"/>
                  </a:schemeClr>
                </a:solidFill>
              </a:rPr>
              <a:t>Ball Games?</a:t>
            </a:r>
          </a:p>
          <a:p>
            <a:pPr marL="342900" indent="-342900" algn="l">
              <a:lnSpc>
                <a:spcPct val="150000"/>
              </a:lnSpc>
              <a:buFont typeface="Wingdings" charset="2"/>
              <a:buChar char="Ø"/>
            </a:pPr>
            <a:r>
              <a:rPr lang="en-US" dirty="0" smtClean="0">
                <a:solidFill>
                  <a:schemeClr val="accent1">
                    <a:lumMod val="75000"/>
                  </a:schemeClr>
                </a:solidFill>
              </a:rPr>
              <a:t>Relax at end of Day?</a:t>
            </a:r>
          </a:p>
          <a:p>
            <a:pPr marL="342900" indent="-342900" algn="l">
              <a:lnSpc>
                <a:spcPct val="150000"/>
              </a:lnSpc>
              <a:buFont typeface="Wingdings" charset="2"/>
              <a:buChar char="Ø"/>
            </a:pPr>
            <a:r>
              <a:rPr lang="en-US" dirty="0" smtClean="0">
                <a:solidFill>
                  <a:schemeClr val="accent1">
                    <a:lumMod val="75000"/>
                  </a:schemeClr>
                </a:solidFill>
              </a:rPr>
              <a:t>What are social costs?</a:t>
            </a:r>
          </a:p>
          <a:p>
            <a:pPr marL="342900" indent="-342900" algn="l">
              <a:lnSpc>
                <a:spcPct val="150000"/>
              </a:lnSpc>
              <a:buFont typeface="Wingdings" charset="2"/>
              <a:buChar char="Ø"/>
            </a:pPr>
            <a:r>
              <a:rPr lang="en-US" dirty="0" smtClean="0">
                <a:solidFill>
                  <a:schemeClr val="accent1">
                    <a:lumMod val="75000"/>
                  </a:schemeClr>
                </a:solidFill>
              </a:rPr>
              <a:t>We live in competitive Society</a:t>
            </a:r>
          </a:p>
          <a:p>
            <a:pPr algn="l">
              <a:lnSpc>
                <a:spcPct val="150000"/>
              </a:lnSpc>
            </a:pPr>
            <a:endParaRPr lang="en-US" sz="3600" dirty="0">
              <a:solidFill>
                <a:schemeClr val="accent1">
                  <a:lumMod val="75000"/>
                </a:schemeClr>
              </a:solidFill>
            </a:endParaRPr>
          </a:p>
        </p:txBody>
      </p:sp>
    </p:spTree>
    <p:extLst>
      <p:ext uri="{BB962C8B-B14F-4D97-AF65-F5344CB8AC3E}">
        <p14:creationId xmlns:p14="http://schemas.microsoft.com/office/powerpoint/2010/main" val="12169210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6" name="Title 1">
            <a:extLst>
              <a:ext uri="{FF2B5EF4-FFF2-40B4-BE49-F238E27FC236}">
                <a16:creationId xmlns="" xmlns:a16="http://schemas.microsoft.com/office/drawing/2014/main" id="{1B31E4BA-1B59-4AFB-B0DE-079AD21F0A86}"/>
              </a:ext>
            </a:extLst>
          </p:cNvPr>
          <p:cNvSpPr txBox="1">
            <a:spLocks/>
          </p:cNvSpPr>
          <p:nvPr/>
        </p:nvSpPr>
        <p:spPr>
          <a:xfrm>
            <a:off x="279401" y="274638"/>
            <a:ext cx="6654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6600" dirty="0" smtClean="0">
                <a:solidFill>
                  <a:schemeClr val="accent3">
                    <a:lumMod val="75000"/>
                  </a:schemeClr>
                </a:solidFill>
              </a:rPr>
              <a:t>End of Prohibition</a:t>
            </a:r>
            <a:endParaRPr lang="en-US" sz="6600" dirty="0">
              <a:solidFill>
                <a:schemeClr val="accent3">
                  <a:lumMod val="75000"/>
                </a:schemeClr>
              </a:solidFill>
            </a:endParaRPr>
          </a:p>
        </p:txBody>
      </p:sp>
      <p:sp>
        <p:nvSpPr>
          <p:cNvPr id="7" name="Content Placeholder 2">
            <a:extLst>
              <a:ext uri="{FF2B5EF4-FFF2-40B4-BE49-F238E27FC236}">
                <a16:creationId xmlns="" xmlns:a16="http://schemas.microsoft.com/office/drawing/2014/main" id="{C5DB0640-113A-464C-8FC8-B7C267AD4D80}"/>
              </a:ext>
            </a:extLst>
          </p:cNvPr>
          <p:cNvSpPr txBox="1">
            <a:spLocks/>
          </p:cNvSpPr>
          <p:nvPr/>
        </p:nvSpPr>
        <p:spPr>
          <a:xfrm>
            <a:off x="508000" y="1639888"/>
            <a:ext cx="8089900" cy="499586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457200" indent="-457200" algn="l">
              <a:buFont typeface="Wingdings" charset="2"/>
              <a:buChar char="Ø"/>
            </a:pPr>
            <a:r>
              <a:rPr lang="en-US" dirty="0" smtClean="0">
                <a:solidFill>
                  <a:schemeClr val="accent1">
                    <a:lumMod val="75000"/>
                  </a:schemeClr>
                </a:solidFill>
              </a:rPr>
              <a:t>Canopy Grow Corporation -- CGC </a:t>
            </a:r>
            <a:r>
              <a:rPr lang="en-US" dirty="0" smtClean="0">
                <a:solidFill>
                  <a:schemeClr val="accent3">
                    <a:lumMod val="75000"/>
                  </a:schemeClr>
                </a:solidFill>
              </a:rPr>
              <a:t>$6 Billion 	</a:t>
            </a:r>
            <a:r>
              <a:rPr lang="en-US" sz="2400" dirty="0" smtClean="0">
                <a:solidFill>
                  <a:schemeClr val="accent3">
                    <a:lumMod val="75000"/>
                  </a:schemeClr>
                </a:solidFill>
              </a:rPr>
              <a:t>• </a:t>
            </a:r>
            <a:r>
              <a:rPr lang="en-US" sz="2400" dirty="0" smtClean="0">
                <a:solidFill>
                  <a:schemeClr val="accent1">
                    <a:lumMod val="75000"/>
                  </a:schemeClr>
                </a:solidFill>
              </a:rPr>
              <a:t>Constellation Brands, Snoop Dog,  Kush Bottling            	</a:t>
            </a:r>
            <a:r>
              <a:rPr lang="en-US" sz="2400" dirty="0" smtClean="0">
                <a:solidFill>
                  <a:schemeClr val="accent3">
                    <a:lumMod val="75000"/>
                  </a:schemeClr>
                </a:solidFill>
              </a:rPr>
              <a:t>• </a:t>
            </a:r>
            <a:r>
              <a:rPr lang="en-US" sz="2400" dirty="0" smtClean="0">
                <a:solidFill>
                  <a:schemeClr val="accent1">
                    <a:lumMod val="75000"/>
                  </a:schemeClr>
                </a:solidFill>
              </a:rPr>
              <a:t>Acreage Holdings, Chuck </a:t>
            </a:r>
            <a:r>
              <a:rPr lang="en-US" sz="2400" dirty="0" err="1" smtClean="0">
                <a:solidFill>
                  <a:schemeClr val="accent1">
                    <a:lumMod val="75000"/>
                  </a:schemeClr>
                </a:solidFill>
              </a:rPr>
              <a:t>Shumer</a:t>
            </a:r>
            <a:r>
              <a:rPr lang="en-US" sz="2400" dirty="0" smtClean="0">
                <a:solidFill>
                  <a:schemeClr val="accent1">
                    <a:lumMod val="75000"/>
                  </a:schemeClr>
                </a:solidFill>
              </a:rPr>
              <a:t>, John Boehner</a:t>
            </a:r>
          </a:p>
          <a:p>
            <a:pPr marL="457200" indent="-457200" algn="l">
              <a:buFont typeface="Wingdings" charset="2"/>
              <a:buChar char="Ø"/>
            </a:pPr>
            <a:r>
              <a:rPr lang="en-US" dirty="0" smtClean="0">
                <a:solidFill>
                  <a:schemeClr val="accent1">
                    <a:lumMod val="75000"/>
                  </a:schemeClr>
                </a:solidFill>
              </a:rPr>
              <a:t>Aurora Cannabis -- ACBFF -- </a:t>
            </a:r>
            <a:r>
              <a:rPr lang="en-US" dirty="0" smtClean="0">
                <a:solidFill>
                  <a:schemeClr val="accent3">
                    <a:lumMod val="75000"/>
                  </a:schemeClr>
                </a:solidFill>
              </a:rPr>
              <a:t>$3.5 Billion</a:t>
            </a:r>
          </a:p>
          <a:p>
            <a:pPr marL="457200" indent="-457200" algn="l">
              <a:buFont typeface="Wingdings" charset="2"/>
              <a:buChar char="Ø"/>
            </a:pPr>
            <a:endParaRPr lang="en-US" dirty="0" smtClean="0"/>
          </a:p>
          <a:p>
            <a:pPr marL="457200" indent="-457200" algn="l">
              <a:buFont typeface="Wingdings" charset="2"/>
              <a:buChar char="Ø"/>
            </a:pPr>
            <a:r>
              <a:rPr lang="en-US" dirty="0" smtClean="0">
                <a:solidFill>
                  <a:schemeClr val="accent1">
                    <a:lumMod val="75000"/>
                  </a:schemeClr>
                </a:solidFill>
              </a:rPr>
              <a:t>Cronos  Group  --  PRMCF -- </a:t>
            </a:r>
            <a:r>
              <a:rPr lang="en-US" dirty="0" smtClean="0">
                <a:solidFill>
                  <a:schemeClr val="accent3">
                    <a:lumMod val="75000"/>
                  </a:schemeClr>
                </a:solidFill>
              </a:rPr>
              <a:t>1.23 $ Billion</a:t>
            </a:r>
          </a:p>
          <a:p>
            <a:pPr marL="457200" indent="-457200" algn="l">
              <a:buFont typeface="Wingdings" charset="2"/>
              <a:buChar char="Ø"/>
            </a:pPr>
            <a:endParaRPr lang="en-US" dirty="0" smtClean="0">
              <a:solidFill>
                <a:srgbClr val="92D050"/>
              </a:solidFill>
            </a:endParaRPr>
          </a:p>
          <a:p>
            <a:pPr marL="457200" indent="-457200" algn="l">
              <a:buFont typeface="Wingdings" charset="2"/>
              <a:buChar char="Ø"/>
            </a:pPr>
            <a:r>
              <a:rPr lang="en-US" dirty="0" smtClean="0">
                <a:solidFill>
                  <a:schemeClr val="accent1">
                    <a:lumMod val="75000"/>
                  </a:schemeClr>
                </a:solidFill>
              </a:rPr>
              <a:t>California --    </a:t>
            </a:r>
            <a:r>
              <a:rPr lang="en-US" dirty="0" smtClean="0">
                <a:solidFill>
                  <a:schemeClr val="accent3">
                    <a:lumMod val="75000"/>
                  </a:schemeClr>
                </a:solidFill>
              </a:rPr>
              <a:t>$25 Billion</a:t>
            </a:r>
            <a:endParaRPr lang="en-US" dirty="0">
              <a:solidFill>
                <a:schemeClr val="accent3">
                  <a:lumMod val="75000"/>
                </a:schemeClr>
              </a:solidFill>
            </a:endParaRPr>
          </a:p>
        </p:txBody>
      </p:sp>
    </p:spTree>
    <p:extLst>
      <p:ext uri="{BB962C8B-B14F-4D97-AF65-F5344CB8AC3E}">
        <p14:creationId xmlns:p14="http://schemas.microsoft.com/office/powerpoint/2010/main" val="18135760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3" name="Title 1">
            <a:extLst>
              <a:ext uri="{FF2B5EF4-FFF2-40B4-BE49-F238E27FC236}">
                <a16:creationId xmlns="" xmlns:a16="http://schemas.microsoft.com/office/drawing/2014/main" id="{ACF16D5B-BA90-4CDB-92A4-FF9D5B2C4FAC}"/>
              </a:ext>
            </a:extLst>
          </p:cNvPr>
          <p:cNvSpPr txBox="1">
            <a:spLocks/>
          </p:cNvSpPr>
          <p:nvPr/>
        </p:nvSpPr>
        <p:spPr>
          <a:xfrm>
            <a:off x="203200" y="192406"/>
            <a:ext cx="60833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6600" dirty="0" smtClean="0">
                <a:solidFill>
                  <a:schemeClr val="accent3">
                    <a:lumMod val="75000"/>
                  </a:schemeClr>
                </a:solidFill>
              </a:rPr>
              <a:t>Opiate Epidemic</a:t>
            </a:r>
            <a:endParaRPr lang="en-US" sz="6600" dirty="0">
              <a:solidFill>
                <a:schemeClr val="accent3">
                  <a:lumMod val="75000"/>
                </a:schemeClr>
              </a:solidFill>
            </a:endParaRPr>
          </a:p>
        </p:txBody>
      </p:sp>
      <p:sp>
        <p:nvSpPr>
          <p:cNvPr id="4" name="Text Placeholder 2">
            <a:extLst>
              <a:ext uri="{FF2B5EF4-FFF2-40B4-BE49-F238E27FC236}">
                <a16:creationId xmlns="" xmlns:a16="http://schemas.microsoft.com/office/drawing/2014/main" id="{863F85B5-0964-4E60-9B00-20636F91E689}"/>
              </a:ext>
            </a:extLst>
          </p:cNvPr>
          <p:cNvSpPr txBox="1">
            <a:spLocks/>
          </p:cNvSpPr>
          <p:nvPr/>
        </p:nvSpPr>
        <p:spPr>
          <a:xfrm>
            <a:off x="609600" y="1600201"/>
            <a:ext cx="7378700" cy="4525963"/>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457200" indent="-457200" algn="l">
              <a:buFont typeface="Wingdings" charset="2"/>
              <a:buChar char="Ø"/>
            </a:pPr>
            <a:r>
              <a:rPr lang="en-US" dirty="0" smtClean="0">
                <a:solidFill>
                  <a:schemeClr val="accent1">
                    <a:lumMod val="75000"/>
                  </a:schemeClr>
                </a:solidFill>
              </a:rPr>
              <a:t>Medical Route—legitimately prescribed</a:t>
            </a:r>
          </a:p>
          <a:p>
            <a:pPr marL="457200" indent="-457200" algn="l">
              <a:buFont typeface="Wingdings" charset="2"/>
              <a:buChar char="Ø"/>
            </a:pPr>
            <a:r>
              <a:rPr lang="en-US" dirty="0" smtClean="0">
                <a:solidFill>
                  <a:schemeClr val="accent1">
                    <a:lumMod val="75000"/>
                  </a:schemeClr>
                </a:solidFill>
              </a:rPr>
              <a:t>Party route</a:t>
            </a:r>
          </a:p>
          <a:p>
            <a:pPr marL="457200" indent="-457200" algn="l">
              <a:buFont typeface="Wingdings" charset="2"/>
              <a:buChar char="Ø"/>
            </a:pPr>
            <a:r>
              <a:rPr lang="en-US" dirty="0" smtClean="0">
                <a:solidFill>
                  <a:schemeClr val="accent1">
                    <a:lumMod val="75000"/>
                  </a:schemeClr>
                </a:solidFill>
              </a:rPr>
              <a:t>Overdose rate stabilizing, prescription deaths dropping</a:t>
            </a:r>
          </a:p>
          <a:p>
            <a:pPr marL="457200" indent="-457200" algn="l">
              <a:buFont typeface="Wingdings" charset="2"/>
              <a:buChar char="Ø"/>
            </a:pPr>
            <a:r>
              <a:rPr lang="en-US" dirty="0" smtClean="0">
                <a:solidFill>
                  <a:schemeClr val="accent1">
                    <a:lumMod val="75000"/>
                  </a:schemeClr>
                </a:solidFill>
              </a:rPr>
              <a:t>SL  442 patients last year,  19 completed, 198 still enrolled</a:t>
            </a:r>
          </a:p>
          <a:p>
            <a:pPr marL="457200" indent="-457200" algn="l">
              <a:buFont typeface="Wingdings" charset="2"/>
              <a:buChar char="Ø"/>
            </a:pPr>
            <a:r>
              <a:rPr lang="en-US" dirty="0" smtClean="0">
                <a:solidFill>
                  <a:schemeClr val="accent1">
                    <a:lumMod val="75000"/>
                  </a:schemeClr>
                </a:solidFill>
              </a:rPr>
              <a:t>Springfield Treatment Center  300 + patients</a:t>
            </a:r>
          </a:p>
          <a:p>
            <a:pPr marL="36576" algn="l"/>
            <a:endParaRPr lang="en-US" dirty="0">
              <a:solidFill>
                <a:schemeClr val="accent1">
                  <a:lumMod val="75000"/>
                </a:schemeClr>
              </a:solidFill>
            </a:endParaRPr>
          </a:p>
        </p:txBody>
      </p:sp>
    </p:spTree>
    <p:extLst>
      <p:ext uri="{BB962C8B-B14F-4D97-AF65-F5344CB8AC3E}">
        <p14:creationId xmlns:p14="http://schemas.microsoft.com/office/powerpoint/2010/main" val="12139359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pic>
        <p:nvPicPr>
          <p:cNvPr id="3" name="Picture 2">
            <a:extLst>
              <a:ext uri="{FF2B5EF4-FFF2-40B4-BE49-F238E27FC236}">
                <a16:creationId xmlns="" xmlns:a16="http://schemas.microsoft.com/office/drawing/2014/main" id="{66B164A2-C0A4-459D-9DDE-05A5FD763534}"/>
              </a:ext>
            </a:extLst>
          </p:cNvPr>
          <p:cNvPicPr/>
          <p:nvPr/>
        </p:nvPicPr>
        <p:blipFill>
          <a:blip r:embed="rId3" cstate="print">
            <a:extLst>
              <a:ext uri="{28A0092B-C50C-407E-A947-70E740481C1C}">
                <a14:useLocalDpi xmlns:a14="http://schemas.microsoft.com/office/drawing/2010/main" val="0"/>
              </a:ext>
            </a:extLst>
          </a:blip>
          <a:stretch>
            <a:fillRect/>
          </a:stretch>
        </p:blipFill>
        <p:spPr bwMode="auto">
          <a:xfrm>
            <a:off x="1851768" y="1517650"/>
            <a:ext cx="3770571" cy="3822700"/>
          </a:xfrm>
          <a:prstGeom prst="roundRect">
            <a:avLst>
              <a:gd name="adj" fmla="val 3517"/>
            </a:avLst>
          </a:prstGeom>
          <a:noFill/>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15260584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3" name="Title 1">
            <a:extLst>
              <a:ext uri="{FF2B5EF4-FFF2-40B4-BE49-F238E27FC236}">
                <a16:creationId xmlns="" xmlns:a16="http://schemas.microsoft.com/office/drawing/2014/main" id="{7753CD46-1C4B-44CB-9338-A72BD120A072}"/>
              </a:ext>
            </a:extLst>
          </p:cNvPr>
          <p:cNvSpPr>
            <a:spLocks noGrp="1"/>
          </p:cNvSpPr>
          <p:nvPr>
            <p:ph type="ctrTitle"/>
          </p:nvPr>
        </p:nvSpPr>
        <p:spPr>
          <a:xfrm>
            <a:off x="133928" y="601308"/>
            <a:ext cx="7130472" cy="1335742"/>
          </a:xfrm>
        </p:spPr>
        <p:txBody>
          <a:bodyPr>
            <a:noAutofit/>
          </a:bodyPr>
          <a:lstStyle/>
          <a:p>
            <a:pPr algn="l"/>
            <a:r>
              <a:rPr lang="en-US" sz="6600" dirty="0" smtClean="0">
                <a:solidFill>
                  <a:schemeClr val="accent3">
                    <a:lumMod val="75000"/>
                  </a:schemeClr>
                </a:solidFill>
              </a:rPr>
              <a:t>Drug </a:t>
            </a:r>
            <a:r>
              <a:rPr lang="en-US" sz="6600" dirty="0">
                <a:solidFill>
                  <a:schemeClr val="accent3">
                    <a:lumMod val="75000"/>
                  </a:schemeClr>
                </a:solidFill>
              </a:rPr>
              <a:t>Early Warning System (DEWS)</a:t>
            </a:r>
          </a:p>
        </p:txBody>
      </p:sp>
      <p:sp>
        <p:nvSpPr>
          <p:cNvPr id="4" name="Subtitle 2">
            <a:extLst>
              <a:ext uri="{FF2B5EF4-FFF2-40B4-BE49-F238E27FC236}">
                <a16:creationId xmlns="" xmlns:a16="http://schemas.microsoft.com/office/drawing/2014/main" id="{FE24D147-0AD1-4BB8-9DD6-B7AB908C1452}"/>
              </a:ext>
            </a:extLst>
          </p:cNvPr>
          <p:cNvSpPr>
            <a:spLocks noGrp="1"/>
          </p:cNvSpPr>
          <p:nvPr>
            <p:ph type="subTitle" idx="1"/>
          </p:nvPr>
        </p:nvSpPr>
        <p:spPr>
          <a:xfrm>
            <a:off x="438728" y="2538358"/>
            <a:ext cx="7905172" cy="3518797"/>
          </a:xfrm>
        </p:spPr>
        <p:txBody>
          <a:bodyPr>
            <a:normAutofit fontScale="70000" lnSpcReduction="20000"/>
          </a:bodyPr>
          <a:lstStyle/>
          <a:p>
            <a:pPr marL="571500" indent="-571500" algn="l">
              <a:lnSpc>
                <a:spcPct val="160000"/>
              </a:lnSpc>
              <a:buFont typeface="Wingdings" charset="2"/>
              <a:buChar char="Ø"/>
            </a:pPr>
            <a:r>
              <a:rPr lang="en-US" sz="4100" dirty="0">
                <a:solidFill>
                  <a:schemeClr val="accent1">
                    <a:lumMod val="75000"/>
                  </a:schemeClr>
                </a:solidFill>
              </a:rPr>
              <a:t>Executive office of the President</a:t>
            </a:r>
          </a:p>
          <a:p>
            <a:pPr marL="571500" indent="-571500" algn="l">
              <a:lnSpc>
                <a:spcPct val="160000"/>
              </a:lnSpc>
              <a:buFont typeface="Wingdings" charset="2"/>
              <a:buChar char="Ø"/>
            </a:pPr>
            <a:r>
              <a:rPr lang="en-US" sz="4100" dirty="0">
                <a:solidFill>
                  <a:schemeClr val="accent1">
                    <a:lumMod val="75000"/>
                  </a:schemeClr>
                </a:solidFill>
              </a:rPr>
              <a:t>Office of National Drug Control Policy (ONDCP)</a:t>
            </a:r>
          </a:p>
          <a:p>
            <a:pPr marL="571500" indent="-571500" algn="l">
              <a:lnSpc>
                <a:spcPct val="160000"/>
              </a:lnSpc>
              <a:buFont typeface="Wingdings" charset="2"/>
              <a:buChar char="Ø"/>
            </a:pPr>
            <a:r>
              <a:rPr lang="en-US" sz="4100" dirty="0">
                <a:solidFill>
                  <a:schemeClr val="accent1">
                    <a:lumMod val="75000"/>
                  </a:schemeClr>
                </a:solidFill>
              </a:rPr>
              <a:t>Center for Substance Abuse Research (CESAR)</a:t>
            </a:r>
          </a:p>
          <a:p>
            <a:pPr marL="571500" indent="-571500" algn="l">
              <a:lnSpc>
                <a:spcPct val="160000"/>
              </a:lnSpc>
              <a:buFont typeface="Wingdings" charset="2"/>
              <a:buChar char="Ø"/>
            </a:pPr>
            <a:r>
              <a:rPr lang="en-US" sz="4100" dirty="0">
                <a:solidFill>
                  <a:schemeClr val="accent1">
                    <a:lumMod val="75000"/>
                  </a:schemeClr>
                </a:solidFill>
              </a:rPr>
              <a:t>University of Maryland</a:t>
            </a:r>
          </a:p>
          <a:p>
            <a:endParaRPr lang="en-US" dirty="0"/>
          </a:p>
        </p:txBody>
      </p:sp>
    </p:spTree>
    <p:extLst>
      <p:ext uri="{BB962C8B-B14F-4D97-AF65-F5344CB8AC3E}">
        <p14:creationId xmlns:p14="http://schemas.microsoft.com/office/powerpoint/2010/main" val="10665679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4" name="Title 1">
            <a:extLst>
              <a:ext uri="{FF2B5EF4-FFF2-40B4-BE49-F238E27FC236}">
                <a16:creationId xmlns="" xmlns:a16="http://schemas.microsoft.com/office/drawing/2014/main" id="{C9CD4A41-3F1D-4D76-96FE-2F04C758F6E8}"/>
              </a:ext>
            </a:extLst>
          </p:cNvPr>
          <p:cNvSpPr txBox="1">
            <a:spLocks/>
          </p:cNvSpPr>
          <p:nvPr/>
        </p:nvSpPr>
        <p:spPr>
          <a:xfrm>
            <a:off x="164111" y="101601"/>
            <a:ext cx="5131789" cy="18288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6600" smtClean="0">
                <a:solidFill>
                  <a:schemeClr val="accent3">
                    <a:lumMod val="75000"/>
                  </a:schemeClr>
                </a:solidFill>
              </a:rPr>
              <a:t>CDEWS-DEWS</a:t>
            </a:r>
            <a:endParaRPr lang="en-US" sz="6600" dirty="0">
              <a:solidFill>
                <a:schemeClr val="accent3">
                  <a:lumMod val="75000"/>
                </a:schemeClr>
              </a:solidFill>
            </a:endParaRPr>
          </a:p>
        </p:txBody>
      </p:sp>
      <p:sp>
        <p:nvSpPr>
          <p:cNvPr id="3" name="Rectangle 2"/>
          <p:cNvSpPr/>
          <p:nvPr/>
        </p:nvSpPr>
        <p:spPr>
          <a:xfrm>
            <a:off x="164111" y="1739901"/>
            <a:ext cx="8027389" cy="4262705"/>
          </a:xfrm>
          <a:prstGeom prst="rect">
            <a:avLst/>
          </a:prstGeom>
        </p:spPr>
        <p:txBody>
          <a:bodyPr wrap="square">
            <a:spAutoFit/>
          </a:bodyPr>
          <a:lstStyle/>
          <a:p>
            <a:pPr>
              <a:lnSpc>
                <a:spcPct val="115000"/>
              </a:lnSpc>
            </a:pPr>
            <a:r>
              <a:rPr lang="en-US" sz="2200" dirty="0">
                <a:solidFill>
                  <a:schemeClr val="accent1">
                    <a:lumMod val="75000"/>
                  </a:schemeClr>
                </a:solidFill>
                <a:latin typeface="Calibri" panose="020F0502020204030204" pitchFamily="34" charset="0"/>
                <a:ea typeface="Times New Roman" panose="02020603050405020304" pitchFamily="18" charset="0"/>
              </a:rPr>
              <a:t>DEWS provides a relatively quick and inexpensive </a:t>
            </a:r>
            <a:r>
              <a:rPr lang="en-US" sz="2200" dirty="0">
                <a:solidFill>
                  <a:schemeClr val="accent3">
                    <a:lumMod val="75000"/>
                  </a:schemeClr>
                </a:solidFill>
              </a:rPr>
              <a:t>snapshot</a:t>
            </a:r>
            <a:r>
              <a:rPr lang="en-US" sz="2200" dirty="0"/>
              <a:t> </a:t>
            </a:r>
            <a:r>
              <a:rPr lang="en-US" sz="2200" dirty="0">
                <a:solidFill>
                  <a:schemeClr val="accent1">
                    <a:lumMod val="75000"/>
                  </a:schemeClr>
                </a:solidFill>
                <a:latin typeface="Calibri" panose="020F0502020204030204" pitchFamily="34" charset="0"/>
                <a:ea typeface="Times New Roman" panose="02020603050405020304" pitchFamily="18" charset="0"/>
              </a:rPr>
              <a:t>of the types of drugs recently used by participating populations and can help the local program to identify important drugs that their testing program may be missing. A major innovation of the current study is the expansion of the CDEWS testing panel from 169 to more than</a:t>
            </a:r>
            <a:r>
              <a:rPr lang="en-US" sz="2200" dirty="0">
                <a:latin typeface="Calibri" panose="020F0502020204030204" pitchFamily="34" charset="0"/>
                <a:ea typeface="Times New Roman" panose="02020603050405020304" pitchFamily="18" charset="0"/>
              </a:rPr>
              <a:t> </a:t>
            </a:r>
            <a:r>
              <a:rPr lang="en-US" sz="2200" dirty="0">
                <a:solidFill>
                  <a:schemeClr val="accent3">
                    <a:lumMod val="75000"/>
                  </a:schemeClr>
                </a:solidFill>
              </a:rPr>
              <a:t>240 licit and illicit substances</a:t>
            </a:r>
            <a:r>
              <a:rPr lang="en-US" sz="2200" dirty="0">
                <a:solidFill>
                  <a:schemeClr val="accent1">
                    <a:lumMod val="75000"/>
                  </a:schemeClr>
                </a:solidFill>
                <a:latin typeface="Calibri" panose="020F0502020204030204" pitchFamily="34" charset="0"/>
                <a:ea typeface="Times New Roman" panose="02020603050405020304" pitchFamily="18" charset="0"/>
              </a:rPr>
              <a:t>, including opioids, benzodiazepines, antidepressants, and new psychoactive substances (NPS). The CDEWS methodology has been implemented in nineteen sites and the results are contained in nine reports already released by the Office of National Drug Control Policy (NDEWS, 2018). </a:t>
            </a:r>
            <a:endParaRPr lang="en-US" sz="2200" dirty="0">
              <a:solidFill>
                <a:schemeClr val="accent1">
                  <a:lumMod val="75000"/>
                </a:schemeClr>
              </a:solidFill>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7619879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4" name="Title 1">
            <a:extLst>
              <a:ext uri="{FF2B5EF4-FFF2-40B4-BE49-F238E27FC236}">
                <a16:creationId xmlns="" xmlns:a16="http://schemas.microsoft.com/office/drawing/2014/main" id="{E82BAFA0-2ED5-425E-9C07-6C82C5AB06BA}"/>
              </a:ext>
            </a:extLst>
          </p:cNvPr>
          <p:cNvSpPr txBox="1">
            <a:spLocks/>
          </p:cNvSpPr>
          <p:nvPr/>
        </p:nvSpPr>
        <p:spPr>
          <a:xfrm>
            <a:off x="0" y="355599"/>
            <a:ext cx="7135355" cy="1955801"/>
          </a:xfrm>
          <a:prstGeom prst="rect">
            <a:avLst/>
          </a:prstGeom>
        </p:spPr>
        <p:txBody>
          <a:bodyPr vert="horz" lIns="91440" tIns="45720" rIns="91440" bIns="45720" rtlCol="0" anchor="ctr">
            <a:normAutofit fontScale="9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6600" dirty="0" smtClean="0">
                <a:solidFill>
                  <a:schemeClr val="accent3">
                    <a:lumMod val="75000"/>
                  </a:schemeClr>
                </a:solidFill>
              </a:rPr>
              <a:t>DEWS-ODNCP-CESAR</a:t>
            </a:r>
            <a:r>
              <a:rPr lang="en-US" sz="3600" dirty="0" smtClean="0">
                <a:solidFill>
                  <a:srgbClr val="FFFF00"/>
                </a:solidFill>
              </a:rPr>
              <a:t/>
            </a:r>
            <a:br>
              <a:rPr lang="en-US" sz="3600" dirty="0" smtClean="0">
                <a:solidFill>
                  <a:srgbClr val="FFFF00"/>
                </a:solidFill>
              </a:rPr>
            </a:br>
            <a:r>
              <a:rPr lang="en-US" u="sng" dirty="0" smtClean="0"/>
              <a:t/>
            </a:r>
            <a:br>
              <a:rPr lang="en-US" u="sng" dirty="0" smtClean="0"/>
            </a:br>
            <a:endParaRPr lang="en-US" u="sng" dirty="0">
              <a:solidFill>
                <a:srgbClr val="FFFF00"/>
              </a:solidFill>
            </a:endParaRPr>
          </a:p>
        </p:txBody>
      </p:sp>
      <p:sp>
        <p:nvSpPr>
          <p:cNvPr id="3" name="Rectangle 2"/>
          <p:cNvSpPr/>
          <p:nvPr/>
        </p:nvSpPr>
        <p:spPr>
          <a:xfrm>
            <a:off x="561868" y="1782792"/>
            <a:ext cx="7577809" cy="3970318"/>
          </a:xfrm>
          <a:prstGeom prst="rect">
            <a:avLst/>
          </a:prstGeom>
        </p:spPr>
        <p:txBody>
          <a:bodyPr wrap="square">
            <a:spAutoFit/>
          </a:bodyPr>
          <a:lstStyle/>
          <a:p>
            <a:pPr marL="285750" indent="-285750">
              <a:buFont typeface="Wingdings" charset="2"/>
              <a:buChar char="Ø"/>
            </a:pPr>
            <a:r>
              <a:rPr lang="en-US" sz="2800" dirty="0">
                <a:solidFill>
                  <a:schemeClr val="accent1">
                    <a:lumMod val="75000"/>
                  </a:schemeClr>
                </a:solidFill>
              </a:rPr>
              <a:t>103 </a:t>
            </a:r>
            <a:r>
              <a:rPr lang="en-US" sz="2800" dirty="0" smtClean="0">
                <a:solidFill>
                  <a:schemeClr val="accent1">
                    <a:lumMod val="75000"/>
                  </a:schemeClr>
                </a:solidFill>
              </a:rPr>
              <a:t>Consecutive </a:t>
            </a:r>
            <a:r>
              <a:rPr lang="en-US" sz="2800" dirty="0">
                <a:solidFill>
                  <a:schemeClr val="accent1">
                    <a:lumMod val="75000"/>
                  </a:schemeClr>
                </a:solidFill>
              </a:rPr>
              <a:t>Urine Samples  </a:t>
            </a:r>
            <a:r>
              <a:rPr lang="en-US" sz="2800" dirty="0" smtClean="0">
                <a:solidFill>
                  <a:schemeClr val="accent1">
                    <a:lumMod val="75000"/>
                  </a:schemeClr>
                </a:solidFill>
              </a:rPr>
              <a:t>December </a:t>
            </a:r>
            <a:r>
              <a:rPr lang="en-US" sz="2800" dirty="0">
                <a:solidFill>
                  <a:schemeClr val="accent1">
                    <a:lumMod val="75000"/>
                  </a:schemeClr>
                </a:solidFill>
              </a:rPr>
              <a:t>2017-February 2018 </a:t>
            </a:r>
          </a:p>
          <a:p>
            <a:pPr marL="285750" indent="-285750">
              <a:buFont typeface="Wingdings" charset="2"/>
              <a:buChar char="Ø"/>
            </a:pPr>
            <a:r>
              <a:rPr lang="en-US" sz="2800" dirty="0">
                <a:solidFill>
                  <a:schemeClr val="accent1">
                    <a:lumMod val="75000"/>
                  </a:schemeClr>
                </a:solidFill>
              </a:rPr>
              <a:t>61 %   Methamphetamine</a:t>
            </a:r>
          </a:p>
          <a:p>
            <a:pPr marL="285750" indent="-285750">
              <a:buFont typeface="Wingdings" charset="2"/>
              <a:buChar char="Ø"/>
            </a:pPr>
            <a:r>
              <a:rPr lang="en-US" sz="2800" dirty="0">
                <a:solidFill>
                  <a:schemeClr val="accent1">
                    <a:lumMod val="75000"/>
                  </a:schemeClr>
                </a:solidFill>
              </a:rPr>
              <a:t>47 %   MJ</a:t>
            </a:r>
          </a:p>
          <a:p>
            <a:pPr marL="285750" indent="-285750">
              <a:buFont typeface="Wingdings" charset="2"/>
              <a:buChar char="Ø"/>
            </a:pPr>
            <a:r>
              <a:rPr lang="en-US" sz="2800" dirty="0">
                <a:solidFill>
                  <a:schemeClr val="accent1">
                    <a:lumMod val="75000"/>
                  </a:schemeClr>
                </a:solidFill>
              </a:rPr>
              <a:t>35 %   Opiates</a:t>
            </a:r>
          </a:p>
          <a:p>
            <a:pPr marL="285750" indent="-285750">
              <a:buFont typeface="Wingdings" charset="2"/>
              <a:buChar char="Ø"/>
            </a:pPr>
            <a:r>
              <a:rPr lang="en-US" sz="2800" dirty="0">
                <a:solidFill>
                  <a:schemeClr val="accent1">
                    <a:lumMod val="75000"/>
                  </a:schemeClr>
                </a:solidFill>
              </a:rPr>
              <a:t>31 %   POLY   4 or more</a:t>
            </a:r>
          </a:p>
          <a:p>
            <a:pPr marL="285750" indent="-285750">
              <a:buFont typeface="Wingdings" charset="2"/>
              <a:buChar char="Ø"/>
            </a:pPr>
            <a:r>
              <a:rPr lang="en-US" sz="2800" dirty="0">
                <a:solidFill>
                  <a:schemeClr val="accent1">
                    <a:lumMod val="75000"/>
                  </a:schemeClr>
                </a:solidFill>
              </a:rPr>
              <a:t>8   %   </a:t>
            </a:r>
            <a:r>
              <a:rPr lang="en-US" sz="2800" dirty="0" err="1">
                <a:solidFill>
                  <a:schemeClr val="accent1">
                    <a:lumMod val="75000"/>
                  </a:schemeClr>
                </a:solidFill>
              </a:rPr>
              <a:t>Kratom</a:t>
            </a:r>
            <a:endParaRPr lang="en-US" sz="2800" dirty="0">
              <a:solidFill>
                <a:schemeClr val="accent1">
                  <a:lumMod val="75000"/>
                </a:schemeClr>
              </a:solidFill>
            </a:endParaRPr>
          </a:p>
          <a:p>
            <a:pPr marL="285750" indent="-285750">
              <a:buFont typeface="Wingdings" charset="2"/>
              <a:buChar char="Ø"/>
            </a:pPr>
            <a:r>
              <a:rPr lang="en-US" sz="2800" dirty="0">
                <a:solidFill>
                  <a:schemeClr val="accent1">
                    <a:lumMod val="75000"/>
                  </a:schemeClr>
                </a:solidFill>
              </a:rPr>
              <a:t>3   %   Fentanyl</a:t>
            </a:r>
          </a:p>
          <a:p>
            <a:pPr marL="285750" indent="-285750">
              <a:buFont typeface="Wingdings" charset="2"/>
              <a:buChar char="Ø"/>
            </a:pPr>
            <a:r>
              <a:rPr lang="en-US" sz="2800" dirty="0">
                <a:solidFill>
                  <a:schemeClr val="accent1">
                    <a:lumMod val="75000"/>
                  </a:schemeClr>
                </a:solidFill>
              </a:rPr>
              <a:t>0  </a:t>
            </a:r>
            <a:r>
              <a:rPr lang="en-US" sz="2800" dirty="0" smtClean="0">
                <a:solidFill>
                  <a:schemeClr val="accent1">
                    <a:lumMod val="75000"/>
                  </a:schemeClr>
                </a:solidFill>
              </a:rPr>
              <a:t>%    Synthetic Cannabinoids - K2</a:t>
            </a:r>
            <a:r>
              <a:rPr lang="en-US" sz="2800" dirty="0">
                <a:solidFill>
                  <a:schemeClr val="accent1">
                    <a:lumMod val="75000"/>
                  </a:schemeClr>
                </a:solidFill>
              </a:rPr>
              <a:t>, Spice</a:t>
            </a:r>
          </a:p>
        </p:txBody>
      </p:sp>
      <p:sp>
        <p:nvSpPr>
          <p:cNvPr id="6" name="Rectangle 5"/>
          <p:cNvSpPr/>
          <p:nvPr/>
        </p:nvSpPr>
        <p:spPr>
          <a:xfrm>
            <a:off x="112765" y="1163389"/>
            <a:ext cx="5016501" cy="369332"/>
          </a:xfrm>
          <a:prstGeom prst="rect">
            <a:avLst/>
          </a:prstGeom>
        </p:spPr>
        <p:txBody>
          <a:bodyPr wrap="square">
            <a:spAutoFit/>
          </a:bodyPr>
          <a:lstStyle/>
          <a:p>
            <a:r>
              <a:rPr lang="en-US" u="sng" dirty="0">
                <a:hlinkClick r:id="rId3"/>
              </a:rPr>
              <a:t>https://ndews.umd.edu/resources/cdews-reports</a:t>
            </a:r>
            <a:endParaRPr lang="en-US" dirty="0"/>
          </a:p>
        </p:txBody>
      </p:sp>
    </p:spTree>
    <p:extLst>
      <p:ext uri="{BB962C8B-B14F-4D97-AF65-F5344CB8AC3E}">
        <p14:creationId xmlns:p14="http://schemas.microsoft.com/office/powerpoint/2010/main" val="12861524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3" name="Rectangle 2"/>
          <p:cNvSpPr/>
          <p:nvPr/>
        </p:nvSpPr>
        <p:spPr>
          <a:xfrm>
            <a:off x="0" y="292100"/>
            <a:ext cx="9333600" cy="1107996"/>
          </a:xfrm>
          <a:prstGeom prst="rect">
            <a:avLst/>
          </a:prstGeom>
        </p:spPr>
        <p:txBody>
          <a:bodyPr wrap="square">
            <a:spAutoFit/>
          </a:bodyPr>
          <a:lstStyle/>
          <a:p>
            <a:r>
              <a:rPr lang="en-US" sz="6600" dirty="0" smtClean="0">
                <a:solidFill>
                  <a:schemeClr val="accent3">
                    <a:lumMod val="75000"/>
                  </a:schemeClr>
                </a:solidFill>
              </a:rPr>
              <a:t>Unique to Lane County</a:t>
            </a:r>
            <a:endParaRPr lang="en-US" sz="6600" dirty="0">
              <a:solidFill>
                <a:schemeClr val="accent3">
                  <a:lumMod val="75000"/>
                </a:schemeClr>
              </a:solidFill>
            </a:endParaRPr>
          </a:p>
        </p:txBody>
      </p:sp>
      <p:sp>
        <p:nvSpPr>
          <p:cNvPr id="4" name="Rectangle 3"/>
          <p:cNvSpPr/>
          <p:nvPr/>
        </p:nvSpPr>
        <p:spPr>
          <a:xfrm>
            <a:off x="317500" y="1400096"/>
            <a:ext cx="7785100" cy="4262705"/>
          </a:xfrm>
          <a:prstGeom prst="rect">
            <a:avLst/>
          </a:prstGeom>
        </p:spPr>
        <p:txBody>
          <a:bodyPr wrap="square">
            <a:spAutoFit/>
          </a:bodyPr>
          <a:lstStyle/>
          <a:p>
            <a:r>
              <a:rPr lang="en-US" sz="2700" dirty="0">
                <a:solidFill>
                  <a:schemeClr val="accent1">
                    <a:lumMod val="75000"/>
                  </a:schemeClr>
                </a:solidFill>
              </a:rPr>
              <a:t>A set of comparisons of methamphetamine positive and negative specimens revealed that in both younger and older persons, non-fentanyl opioids, likely stemming from </a:t>
            </a:r>
            <a:r>
              <a:rPr lang="en-US" sz="2700" dirty="0">
                <a:solidFill>
                  <a:schemeClr val="accent3">
                    <a:lumMod val="75000"/>
                  </a:schemeClr>
                </a:solidFill>
              </a:rPr>
              <a:t>heroin use, were almost 3 times more common in methamphetamine positive specimens than methamphetamine negative specimens. </a:t>
            </a:r>
          </a:p>
          <a:p>
            <a:r>
              <a:rPr lang="en-US" sz="2700" dirty="0">
                <a:solidFill>
                  <a:schemeClr val="accent1">
                    <a:lumMod val="75000"/>
                  </a:schemeClr>
                </a:solidFill>
              </a:rPr>
              <a:t>Future research might examine why and how these persons seeking supervised withdrawal from drugs were using methamphetamine and heroin and how their use may have led them to pursue treatment.</a:t>
            </a:r>
            <a:r>
              <a:rPr lang="en-US" sz="2800" dirty="0">
                <a:solidFill>
                  <a:schemeClr val="accent1">
                    <a:lumMod val="75000"/>
                  </a:schemeClr>
                </a:solidFill>
              </a:rPr>
              <a:t> </a:t>
            </a:r>
          </a:p>
        </p:txBody>
      </p:sp>
    </p:spTree>
    <p:extLst>
      <p:ext uri="{BB962C8B-B14F-4D97-AF65-F5344CB8AC3E}">
        <p14:creationId xmlns:p14="http://schemas.microsoft.com/office/powerpoint/2010/main" val="19413032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2" name="Rectangle 1"/>
          <p:cNvSpPr/>
          <p:nvPr/>
        </p:nvSpPr>
        <p:spPr>
          <a:xfrm>
            <a:off x="555658" y="2387600"/>
            <a:ext cx="6632542" cy="1107996"/>
          </a:xfrm>
          <a:prstGeom prst="rect">
            <a:avLst/>
          </a:prstGeom>
        </p:spPr>
        <p:txBody>
          <a:bodyPr wrap="square">
            <a:spAutoFit/>
          </a:bodyPr>
          <a:lstStyle/>
          <a:p>
            <a:r>
              <a:rPr lang="en-US" sz="6600" dirty="0">
                <a:solidFill>
                  <a:schemeClr val="accent3">
                    <a:lumMod val="75000"/>
                  </a:schemeClr>
                </a:solidFill>
              </a:rPr>
              <a:t>Gateway to what ?</a:t>
            </a:r>
          </a:p>
        </p:txBody>
      </p:sp>
    </p:spTree>
    <p:extLst>
      <p:ext uri="{BB962C8B-B14F-4D97-AF65-F5344CB8AC3E}">
        <p14:creationId xmlns:p14="http://schemas.microsoft.com/office/powerpoint/2010/main" val="76531254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783</TotalTime>
  <Words>533</Words>
  <Application>Microsoft Macintosh PowerPoint</Application>
  <PresentationFormat>On-screen Show (4:3)</PresentationFormat>
  <Paragraphs>98</Paragraphs>
  <Slides>30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Calibri</vt:lpstr>
      <vt:lpstr>Franklin Gothic Book</vt:lpstr>
      <vt:lpstr>Times New Roman</vt:lpstr>
      <vt:lpstr>Wingdings</vt:lpstr>
      <vt:lpstr>Arial</vt:lpstr>
      <vt:lpstr>Office Theme</vt:lpstr>
      <vt:lpstr>PowerPoint Presentation</vt:lpstr>
      <vt:lpstr>PowerPoint Presentation</vt:lpstr>
      <vt:lpstr>PowerPoint Presentation</vt:lpstr>
      <vt:lpstr>Objectives:   Define A gateway drug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Effects:</vt:lpstr>
      <vt:lpstr>PowerPoint Presentation</vt:lpstr>
      <vt:lpstr>PowerPoint Presentation</vt:lpstr>
      <vt:lpstr>PowerPoint Presentation</vt:lpstr>
      <vt:lpstr>PowerPoint Presentation</vt:lpstr>
      <vt:lpstr>Drug Early Warning System (DEWS)</vt:lpstr>
      <vt:lpstr>PowerPoint Presentation</vt:lpstr>
      <vt:lpstr>PowerPoint Presentation</vt:lpstr>
      <vt:lpstr>PowerPoint Presentation</vt:lpstr>
      <vt:lpstr>PowerPoint Presentation</vt:lpstr>
    </vt:vector>
  </TitlesOfParts>
  <Company>Serenity Lane</Company>
  <LinksUpToDate>false</LinksUpToDate>
  <SharedDoc>false</SharedDoc>
  <HyperlinksChanged>false</HyperlinksChanged>
  <AppVersion>15.0040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Angie Delaplain</dc:creator>
  <cp:lastModifiedBy>Angie Delaplain</cp:lastModifiedBy>
  <cp:revision>64</cp:revision>
  <cp:lastPrinted>2017-05-01T18:06:26Z</cp:lastPrinted>
  <dcterms:created xsi:type="dcterms:W3CDTF">2017-04-28T20:50:48Z</dcterms:created>
  <dcterms:modified xsi:type="dcterms:W3CDTF">2019-12-03T00:44:59Z</dcterms:modified>
</cp:coreProperties>
</file>