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2"/>
  </p:notesMasterIdLst>
  <p:sldIdLst>
    <p:sldId id="256" r:id="rId2"/>
    <p:sldId id="257" r:id="rId3"/>
    <p:sldId id="258" r:id="rId4"/>
    <p:sldId id="259" r:id="rId5"/>
    <p:sldId id="262" r:id="rId6"/>
    <p:sldId id="261" r:id="rId7"/>
    <p:sldId id="260"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541"/>
  </p:normalViewPr>
  <p:slideViewPr>
    <p:cSldViewPr snapToGrid="0" snapToObjects="1">
      <p:cViewPr>
        <p:scale>
          <a:sx n="100" d="100"/>
          <a:sy n="100" d="100"/>
        </p:scale>
        <p:origin x="1296" y="68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notesMaster" Target="notesMasters/notesMaster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 Id="rId36"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399F0CA-030E-A044-A8B7-AD8C192A70EC}" type="datetimeFigureOut">
              <a:rPr lang="en-US" smtClean="0"/>
              <a:t>12/2/19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54D2814-224E-C640-8937-983F30B8F0B2}" type="slidenum">
              <a:rPr lang="en-US" smtClean="0"/>
              <a:t>‹#›</a:t>
            </a:fld>
            <a:endParaRPr lang="en-US"/>
          </a:p>
        </p:txBody>
      </p:sp>
    </p:spTree>
    <p:extLst>
      <p:ext uri="{BB962C8B-B14F-4D97-AF65-F5344CB8AC3E}">
        <p14:creationId xmlns:p14="http://schemas.microsoft.com/office/powerpoint/2010/main" val="219003126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5C8DEA6-506E-F54A-A8E0-F20CB666166F}" type="datetimeFigureOut">
              <a:rPr lang="en-US" smtClean="0"/>
              <a:t>12/2/19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AF20F9-45F6-6D45-BF9E-173F121A5301}" type="slidenum">
              <a:rPr lang="en-US" smtClean="0"/>
              <a:t>‹#›</a:t>
            </a:fld>
            <a:endParaRPr lang="en-US"/>
          </a:p>
        </p:txBody>
      </p:sp>
    </p:spTree>
    <p:extLst>
      <p:ext uri="{BB962C8B-B14F-4D97-AF65-F5344CB8AC3E}">
        <p14:creationId xmlns:p14="http://schemas.microsoft.com/office/powerpoint/2010/main" val="14829158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5C8DEA6-506E-F54A-A8E0-F20CB666166F}" type="datetimeFigureOut">
              <a:rPr lang="en-US" smtClean="0"/>
              <a:t>12/2/19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AF20F9-45F6-6D45-BF9E-173F121A5301}" type="slidenum">
              <a:rPr lang="en-US" smtClean="0"/>
              <a:t>‹#›</a:t>
            </a:fld>
            <a:endParaRPr lang="en-US"/>
          </a:p>
        </p:txBody>
      </p:sp>
    </p:spTree>
    <p:extLst>
      <p:ext uri="{BB962C8B-B14F-4D97-AF65-F5344CB8AC3E}">
        <p14:creationId xmlns:p14="http://schemas.microsoft.com/office/powerpoint/2010/main" val="26972279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5C8DEA6-506E-F54A-A8E0-F20CB666166F}" type="datetimeFigureOut">
              <a:rPr lang="en-US" smtClean="0"/>
              <a:t>12/2/19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AF20F9-45F6-6D45-BF9E-173F121A5301}" type="slidenum">
              <a:rPr lang="en-US" smtClean="0"/>
              <a:t>‹#›</a:t>
            </a:fld>
            <a:endParaRPr lang="en-US"/>
          </a:p>
        </p:txBody>
      </p:sp>
    </p:spTree>
    <p:extLst>
      <p:ext uri="{BB962C8B-B14F-4D97-AF65-F5344CB8AC3E}">
        <p14:creationId xmlns:p14="http://schemas.microsoft.com/office/powerpoint/2010/main" val="42947218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5C8DEA6-506E-F54A-A8E0-F20CB666166F}" type="datetimeFigureOut">
              <a:rPr lang="en-US" smtClean="0"/>
              <a:t>12/2/19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AF20F9-45F6-6D45-BF9E-173F121A5301}" type="slidenum">
              <a:rPr lang="en-US" smtClean="0"/>
              <a:t>‹#›</a:t>
            </a:fld>
            <a:endParaRPr lang="en-US"/>
          </a:p>
        </p:txBody>
      </p:sp>
    </p:spTree>
    <p:extLst>
      <p:ext uri="{BB962C8B-B14F-4D97-AF65-F5344CB8AC3E}">
        <p14:creationId xmlns:p14="http://schemas.microsoft.com/office/powerpoint/2010/main" val="29540943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5C8DEA6-506E-F54A-A8E0-F20CB666166F}" type="datetimeFigureOut">
              <a:rPr lang="en-US" smtClean="0"/>
              <a:t>12/2/19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AF20F9-45F6-6D45-BF9E-173F121A5301}" type="slidenum">
              <a:rPr lang="en-US" smtClean="0"/>
              <a:t>‹#›</a:t>
            </a:fld>
            <a:endParaRPr lang="en-US"/>
          </a:p>
        </p:txBody>
      </p:sp>
    </p:spTree>
    <p:extLst>
      <p:ext uri="{BB962C8B-B14F-4D97-AF65-F5344CB8AC3E}">
        <p14:creationId xmlns:p14="http://schemas.microsoft.com/office/powerpoint/2010/main" val="32608145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5C8DEA6-506E-F54A-A8E0-F20CB666166F}" type="datetimeFigureOut">
              <a:rPr lang="en-US" smtClean="0"/>
              <a:t>12/2/19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5AF20F9-45F6-6D45-BF9E-173F121A5301}" type="slidenum">
              <a:rPr lang="en-US" smtClean="0"/>
              <a:t>‹#›</a:t>
            </a:fld>
            <a:endParaRPr lang="en-US"/>
          </a:p>
        </p:txBody>
      </p:sp>
    </p:spTree>
    <p:extLst>
      <p:ext uri="{BB962C8B-B14F-4D97-AF65-F5344CB8AC3E}">
        <p14:creationId xmlns:p14="http://schemas.microsoft.com/office/powerpoint/2010/main" val="31753263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5C8DEA6-506E-F54A-A8E0-F20CB666166F}" type="datetimeFigureOut">
              <a:rPr lang="en-US" smtClean="0"/>
              <a:t>12/2/19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5AF20F9-45F6-6D45-BF9E-173F121A5301}" type="slidenum">
              <a:rPr lang="en-US" smtClean="0"/>
              <a:t>‹#›</a:t>
            </a:fld>
            <a:endParaRPr lang="en-US"/>
          </a:p>
        </p:txBody>
      </p:sp>
    </p:spTree>
    <p:extLst>
      <p:ext uri="{BB962C8B-B14F-4D97-AF65-F5344CB8AC3E}">
        <p14:creationId xmlns:p14="http://schemas.microsoft.com/office/powerpoint/2010/main" val="19973544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5C8DEA6-506E-F54A-A8E0-F20CB666166F}" type="datetimeFigureOut">
              <a:rPr lang="en-US" smtClean="0"/>
              <a:t>12/2/19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AF20F9-45F6-6D45-BF9E-173F121A5301}" type="slidenum">
              <a:rPr lang="en-US" smtClean="0"/>
              <a:t>‹#›</a:t>
            </a:fld>
            <a:endParaRPr lang="en-US"/>
          </a:p>
        </p:txBody>
      </p:sp>
    </p:spTree>
    <p:extLst>
      <p:ext uri="{BB962C8B-B14F-4D97-AF65-F5344CB8AC3E}">
        <p14:creationId xmlns:p14="http://schemas.microsoft.com/office/powerpoint/2010/main" val="18891018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5C8DEA6-506E-F54A-A8E0-F20CB666166F}" type="datetimeFigureOut">
              <a:rPr lang="en-US" smtClean="0"/>
              <a:t>12/2/19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AF20F9-45F6-6D45-BF9E-173F121A5301}" type="slidenum">
              <a:rPr lang="en-US" smtClean="0"/>
              <a:t>‹#›</a:t>
            </a:fld>
            <a:endParaRPr lang="en-US"/>
          </a:p>
        </p:txBody>
      </p:sp>
    </p:spTree>
    <p:extLst>
      <p:ext uri="{BB962C8B-B14F-4D97-AF65-F5344CB8AC3E}">
        <p14:creationId xmlns:p14="http://schemas.microsoft.com/office/powerpoint/2010/main" val="34856611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5C8DEA6-506E-F54A-A8E0-F20CB666166F}" type="datetimeFigureOut">
              <a:rPr lang="en-US" smtClean="0"/>
              <a:t>12/2/19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AF20F9-45F6-6D45-BF9E-173F121A5301}" type="slidenum">
              <a:rPr lang="en-US" smtClean="0"/>
              <a:t>‹#›</a:t>
            </a:fld>
            <a:endParaRPr lang="en-US"/>
          </a:p>
        </p:txBody>
      </p:sp>
    </p:spTree>
    <p:extLst>
      <p:ext uri="{BB962C8B-B14F-4D97-AF65-F5344CB8AC3E}">
        <p14:creationId xmlns:p14="http://schemas.microsoft.com/office/powerpoint/2010/main" val="7742193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5C8DEA6-506E-F54A-A8E0-F20CB666166F}" type="datetimeFigureOut">
              <a:rPr lang="en-US" smtClean="0"/>
              <a:t>12/2/19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AF20F9-45F6-6D45-BF9E-173F121A5301}" type="slidenum">
              <a:rPr lang="en-US" smtClean="0"/>
              <a:t>‹#›</a:t>
            </a:fld>
            <a:endParaRPr lang="en-US"/>
          </a:p>
        </p:txBody>
      </p:sp>
    </p:spTree>
    <p:extLst>
      <p:ext uri="{BB962C8B-B14F-4D97-AF65-F5344CB8AC3E}">
        <p14:creationId xmlns:p14="http://schemas.microsoft.com/office/powerpoint/2010/main" val="121846081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5C8DEA6-506E-F54A-A8E0-F20CB666166F}" type="datetimeFigureOut">
              <a:rPr lang="en-US" smtClean="0"/>
              <a:t>12/2/19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AF20F9-45F6-6D45-BF9E-173F121A5301}" type="slidenum">
              <a:rPr lang="en-US" smtClean="0"/>
              <a:t>‹#›</a:t>
            </a:fld>
            <a:endParaRPr lang="en-US"/>
          </a:p>
        </p:txBody>
      </p:sp>
    </p:spTree>
    <p:extLst>
      <p:ext uri="{BB962C8B-B14F-4D97-AF65-F5344CB8AC3E}">
        <p14:creationId xmlns:p14="http://schemas.microsoft.com/office/powerpoint/2010/main" val="33490640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 Id="rId3"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 y="0"/>
            <a:ext cx="9182100" cy="6858000"/>
          </a:xfrm>
          <a:prstGeom prst="rect">
            <a:avLst/>
          </a:prstGeom>
        </p:spPr>
      </p:pic>
      <p:sp>
        <p:nvSpPr>
          <p:cNvPr id="2" name="Rectangle 1"/>
          <p:cNvSpPr/>
          <p:nvPr/>
        </p:nvSpPr>
        <p:spPr>
          <a:xfrm>
            <a:off x="635000" y="1230324"/>
            <a:ext cx="9334500" cy="1200329"/>
          </a:xfrm>
          <a:prstGeom prst="rect">
            <a:avLst/>
          </a:prstGeom>
        </p:spPr>
        <p:txBody>
          <a:bodyPr wrap="square">
            <a:spAutoFit/>
          </a:bodyPr>
          <a:lstStyle/>
          <a:p>
            <a:r>
              <a:rPr lang="en-US" sz="3600" b="1" dirty="0">
                <a:solidFill>
                  <a:schemeClr val="accent3">
                    <a:lumMod val="75000"/>
                  </a:schemeClr>
                </a:solidFill>
              </a:rPr>
              <a:t>The Impact of Legalized </a:t>
            </a:r>
            <a:endParaRPr lang="en-US" sz="3600" b="1" dirty="0" smtClean="0">
              <a:solidFill>
                <a:schemeClr val="accent3">
                  <a:lumMod val="75000"/>
                </a:schemeClr>
              </a:solidFill>
            </a:endParaRPr>
          </a:p>
          <a:p>
            <a:r>
              <a:rPr lang="en-US" sz="3600" b="1" dirty="0" smtClean="0">
                <a:solidFill>
                  <a:schemeClr val="accent3">
                    <a:lumMod val="75000"/>
                  </a:schemeClr>
                </a:solidFill>
              </a:rPr>
              <a:t>Marijuana </a:t>
            </a:r>
            <a:r>
              <a:rPr lang="en-US" sz="3600" b="1" dirty="0">
                <a:solidFill>
                  <a:schemeClr val="accent3">
                    <a:lumMod val="75000"/>
                  </a:schemeClr>
                </a:solidFill>
              </a:rPr>
              <a:t>in the Workplace</a:t>
            </a:r>
          </a:p>
        </p:txBody>
      </p:sp>
      <p:sp>
        <p:nvSpPr>
          <p:cNvPr id="3" name="Rectangle 2"/>
          <p:cNvSpPr/>
          <p:nvPr/>
        </p:nvSpPr>
        <p:spPr>
          <a:xfrm>
            <a:off x="3149600" y="2930496"/>
            <a:ext cx="4965700" cy="2308324"/>
          </a:xfrm>
          <a:prstGeom prst="rect">
            <a:avLst/>
          </a:prstGeom>
        </p:spPr>
        <p:txBody>
          <a:bodyPr wrap="square">
            <a:spAutoFit/>
          </a:bodyPr>
          <a:lstStyle/>
          <a:p>
            <a:r>
              <a:rPr lang="en-US" sz="2400" dirty="0">
                <a:solidFill>
                  <a:schemeClr val="accent1">
                    <a:lumMod val="75000"/>
                  </a:schemeClr>
                </a:solidFill>
              </a:rPr>
              <a:t>Presented by:</a:t>
            </a:r>
          </a:p>
          <a:p>
            <a:r>
              <a:rPr lang="en-US" sz="2400" b="1" dirty="0">
                <a:solidFill>
                  <a:schemeClr val="accent1">
                    <a:lumMod val="75000"/>
                  </a:schemeClr>
                </a:solidFill>
              </a:rPr>
              <a:t>Jerry </a:t>
            </a:r>
            <a:r>
              <a:rPr lang="en-US" sz="2400" b="1" dirty="0" err="1">
                <a:solidFill>
                  <a:schemeClr val="accent1">
                    <a:lumMod val="75000"/>
                  </a:schemeClr>
                </a:solidFill>
              </a:rPr>
              <a:t>Gjesvold</a:t>
            </a:r>
            <a:r>
              <a:rPr lang="en-US" sz="2400" b="1" dirty="0">
                <a:solidFill>
                  <a:schemeClr val="accent1">
                    <a:lumMod val="75000"/>
                  </a:schemeClr>
                </a:solidFill>
              </a:rPr>
              <a:t> BS</a:t>
            </a:r>
          </a:p>
          <a:p>
            <a:r>
              <a:rPr lang="en-US" sz="2400" dirty="0">
                <a:solidFill>
                  <a:schemeClr val="accent1">
                    <a:lumMod val="75000"/>
                  </a:schemeClr>
                </a:solidFill>
              </a:rPr>
              <a:t>December 5, 2019</a:t>
            </a:r>
          </a:p>
          <a:p>
            <a:r>
              <a:rPr lang="en-US" sz="2400" dirty="0">
                <a:solidFill>
                  <a:schemeClr val="accent1">
                    <a:lumMod val="75000"/>
                  </a:schemeClr>
                </a:solidFill>
              </a:rPr>
              <a:t>Manager of Employer Services</a:t>
            </a:r>
          </a:p>
          <a:p>
            <a:r>
              <a:rPr lang="en-US" sz="2400" dirty="0">
                <a:solidFill>
                  <a:schemeClr val="accent1">
                    <a:lumMod val="75000"/>
                  </a:schemeClr>
                </a:solidFill>
              </a:rPr>
              <a:t>Serenity Lane Health Services</a:t>
            </a:r>
          </a:p>
          <a:p>
            <a:r>
              <a:rPr lang="en-US" sz="2400" dirty="0">
                <a:solidFill>
                  <a:schemeClr val="accent1">
                    <a:lumMod val="75000"/>
                  </a:schemeClr>
                </a:solidFill>
              </a:rPr>
              <a:t>541-917-7453</a:t>
            </a:r>
            <a:endParaRPr lang="en-US" sz="2400" dirty="0">
              <a:solidFill>
                <a:schemeClr val="accent1">
                  <a:lumMod val="75000"/>
                </a:schemeClr>
              </a:solidFill>
            </a:endParaRPr>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3071" t="10266" r="8467" b="5330"/>
          <a:stretch/>
        </p:blipFill>
        <p:spPr>
          <a:xfrm>
            <a:off x="728980" y="2930496"/>
            <a:ext cx="2103120" cy="2286000"/>
          </a:xfrm>
          <a:prstGeom prst="rect">
            <a:avLst/>
          </a:prstGeom>
          <a:effectLst>
            <a:outerShdw blurRad="50800" dist="50800" dir="2460000" algn="ctr" rotWithShape="0">
              <a:schemeClr val="tx2">
                <a:lumMod val="75000"/>
                <a:alpha val="44000"/>
              </a:schemeClr>
            </a:outerShdw>
          </a:effectLst>
        </p:spPr>
      </p:pic>
    </p:spTree>
    <p:extLst>
      <p:ext uri="{BB962C8B-B14F-4D97-AF65-F5344CB8AC3E}">
        <p14:creationId xmlns:p14="http://schemas.microsoft.com/office/powerpoint/2010/main" val="128436902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 y="0"/>
            <a:ext cx="9182100" cy="6858000"/>
          </a:xfrm>
          <a:prstGeom prst="rect">
            <a:avLst/>
          </a:prstGeom>
        </p:spPr>
      </p:pic>
      <p:sp>
        <p:nvSpPr>
          <p:cNvPr id="2" name="Rectangle 1"/>
          <p:cNvSpPr/>
          <p:nvPr/>
        </p:nvSpPr>
        <p:spPr>
          <a:xfrm>
            <a:off x="2451100" y="1129144"/>
            <a:ext cx="3581400" cy="369332"/>
          </a:xfrm>
          <a:prstGeom prst="rect">
            <a:avLst/>
          </a:prstGeom>
        </p:spPr>
        <p:txBody>
          <a:bodyPr wrap="square">
            <a:spAutoFit/>
          </a:bodyPr>
          <a:lstStyle/>
          <a:p>
            <a:pPr algn="ctr"/>
            <a:r>
              <a:rPr lang="en-US" dirty="0" smtClean="0">
                <a:solidFill>
                  <a:schemeClr val="accent1">
                    <a:lumMod val="75000"/>
                  </a:schemeClr>
                </a:solidFill>
              </a:rPr>
              <a:t> </a:t>
            </a:r>
            <a:endParaRPr lang="en-US" dirty="0">
              <a:solidFill>
                <a:schemeClr val="accent1">
                  <a:lumMod val="75000"/>
                </a:schemeClr>
              </a:solidFill>
            </a:endParaRPr>
          </a:p>
        </p:txBody>
      </p:sp>
      <p:sp>
        <p:nvSpPr>
          <p:cNvPr id="3" name="Rectangle 2"/>
          <p:cNvSpPr/>
          <p:nvPr/>
        </p:nvSpPr>
        <p:spPr>
          <a:xfrm>
            <a:off x="2451100" y="2627620"/>
            <a:ext cx="2732671" cy="1446550"/>
          </a:xfrm>
          <a:prstGeom prst="rect">
            <a:avLst/>
          </a:prstGeom>
        </p:spPr>
        <p:txBody>
          <a:bodyPr wrap="none">
            <a:spAutoFit/>
          </a:bodyPr>
          <a:lstStyle/>
          <a:p>
            <a:r>
              <a:rPr lang="en-US" sz="8800" b="1" dirty="0">
                <a:solidFill>
                  <a:schemeClr val="accent1">
                    <a:lumMod val="75000"/>
                  </a:schemeClr>
                </a:solidFill>
              </a:rPr>
              <a:t> </a:t>
            </a:r>
            <a:r>
              <a:rPr lang="en-US" sz="8800" b="1" dirty="0">
                <a:solidFill>
                  <a:schemeClr val="accent3">
                    <a:lumMod val="75000"/>
                  </a:schemeClr>
                </a:solidFill>
              </a:rPr>
              <a:t>PAST</a:t>
            </a:r>
          </a:p>
        </p:txBody>
      </p:sp>
    </p:spTree>
    <p:extLst>
      <p:ext uri="{BB962C8B-B14F-4D97-AF65-F5344CB8AC3E}">
        <p14:creationId xmlns:p14="http://schemas.microsoft.com/office/powerpoint/2010/main" val="135651891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 y="0"/>
            <a:ext cx="9182100" cy="6858000"/>
          </a:xfrm>
          <a:prstGeom prst="rect">
            <a:avLst/>
          </a:prstGeom>
        </p:spPr>
      </p:pic>
      <p:sp>
        <p:nvSpPr>
          <p:cNvPr id="2" name="Rectangle 1"/>
          <p:cNvSpPr/>
          <p:nvPr/>
        </p:nvSpPr>
        <p:spPr>
          <a:xfrm>
            <a:off x="451244" y="1275834"/>
            <a:ext cx="4539462" cy="646331"/>
          </a:xfrm>
          <a:prstGeom prst="rect">
            <a:avLst/>
          </a:prstGeom>
        </p:spPr>
        <p:txBody>
          <a:bodyPr wrap="square">
            <a:spAutoFit/>
          </a:bodyPr>
          <a:lstStyle/>
          <a:p>
            <a:r>
              <a:rPr lang="en-US" sz="3600" b="1" dirty="0">
                <a:solidFill>
                  <a:schemeClr val="accent3">
                    <a:lumMod val="75000"/>
                  </a:schemeClr>
                </a:solidFill>
              </a:rPr>
              <a:t>Prior to 1998</a:t>
            </a:r>
          </a:p>
        </p:txBody>
      </p:sp>
      <p:sp>
        <p:nvSpPr>
          <p:cNvPr id="3" name="Rectangle 2"/>
          <p:cNvSpPr/>
          <p:nvPr/>
        </p:nvSpPr>
        <p:spPr>
          <a:xfrm>
            <a:off x="451244" y="2232729"/>
            <a:ext cx="7168756" cy="1815882"/>
          </a:xfrm>
          <a:prstGeom prst="rect">
            <a:avLst/>
          </a:prstGeom>
        </p:spPr>
        <p:txBody>
          <a:bodyPr wrap="square">
            <a:spAutoFit/>
          </a:bodyPr>
          <a:lstStyle/>
          <a:p>
            <a:r>
              <a:rPr lang="en-US" sz="2800" dirty="0" smtClean="0">
                <a:solidFill>
                  <a:schemeClr val="accent1">
                    <a:lumMod val="75000"/>
                  </a:schemeClr>
                </a:solidFill>
              </a:rPr>
              <a:t>Most </a:t>
            </a:r>
            <a:r>
              <a:rPr lang="en-US" sz="2800" dirty="0">
                <a:solidFill>
                  <a:schemeClr val="accent1">
                    <a:lumMod val="75000"/>
                  </a:schemeClr>
                </a:solidFill>
              </a:rPr>
              <a:t>employers simply stated in their policies that if THC was present in the urine it was a disciplinary event since Marijuana was an illegal substance.</a:t>
            </a:r>
            <a:endParaRPr lang="en-US" sz="2800" dirty="0">
              <a:solidFill>
                <a:schemeClr val="accent1">
                  <a:lumMod val="75000"/>
                </a:schemeClr>
              </a:solidFill>
            </a:endParaRPr>
          </a:p>
        </p:txBody>
      </p:sp>
    </p:spTree>
    <p:extLst>
      <p:ext uri="{BB962C8B-B14F-4D97-AF65-F5344CB8AC3E}">
        <p14:creationId xmlns:p14="http://schemas.microsoft.com/office/powerpoint/2010/main" val="181841184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 y="0"/>
            <a:ext cx="9182100" cy="6858000"/>
          </a:xfrm>
          <a:prstGeom prst="rect">
            <a:avLst/>
          </a:prstGeom>
        </p:spPr>
      </p:pic>
      <p:sp>
        <p:nvSpPr>
          <p:cNvPr id="3" name="Rectangle 2"/>
          <p:cNvSpPr/>
          <p:nvPr/>
        </p:nvSpPr>
        <p:spPr>
          <a:xfrm>
            <a:off x="430623" y="1133902"/>
            <a:ext cx="2298771" cy="646331"/>
          </a:xfrm>
          <a:prstGeom prst="rect">
            <a:avLst/>
          </a:prstGeom>
        </p:spPr>
        <p:txBody>
          <a:bodyPr wrap="none">
            <a:spAutoFit/>
          </a:bodyPr>
          <a:lstStyle/>
          <a:p>
            <a:r>
              <a:rPr lang="en-US" sz="3600" b="1" dirty="0">
                <a:solidFill>
                  <a:schemeClr val="accent3">
                    <a:lumMod val="75000"/>
                  </a:schemeClr>
                </a:solidFill>
              </a:rPr>
              <a:t>Disconnect</a:t>
            </a:r>
          </a:p>
        </p:txBody>
      </p:sp>
      <p:sp>
        <p:nvSpPr>
          <p:cNvPr id="5" name="Rectangle 4"/>
          <p:cNvSpPr/>
          <p:nvPr/>
        </p:nvSpPr>
        <p:spPr>
          <a:xfrm>
            <a:off x="430623" y="2090172"/>
            <a:ext cx="7607300" cy="2677656"/>
          </a:xfrm>
          <a:prstGeom prst="rect">
            <a:avLst/>
          </a:prstGeom>
        </p:spPr>
        <p:txBody>
          <a:bodyPr wrap="square">
            <a:spAutoFit/>
          </a:bodyPr>
          <a:lstStyle/>
          <a:p>
            <a:r>
              <a:rPr lang="en-US" sz="2800" dirty="0">
                <a:solidFill>
                  <a:schemeClr val="accent1">
                    <a:lumMod val="75000"/>
                  </a:schemeClr>
                </a:solidFill>
              </a:rPr>
              <a:t>The disconnect is between Federal and State Laws regarding the use of Marijuana for medical or recreational purposes. Anyone having to comply with Federal laws or regulations can have a zero tolerance for any Marijuana use. Marijuana in still considered a Schedule I drug under Federal law.</a:t>
            </a:r>
          </a:p>
        </p:txBody>
      </p:sp>
    </p:spTree>
    <p:extLst>
      <p:ext uri="{BB962C8B-B14F-4D97-AF65-F5344CB8AC3E}">
        <p14:creationId xmlns:p14="http://schemas.microsoft.com/office/powerpoint/2010/main" val="112241272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 y="0"/>
            <a:ext cx="9182100" cy="6858000"/>
          </a:xfrm>
          <a:prstGeom prst="rect">
            <a:avLst/>
          </a:prstGeom>
        </p:spPr>
      </p:pic>
      <p:sp>
        <p:nvSpPr>
          <p:cNvPr id="2" name="Rectangle 1"/>
          <p:cNvSpPr/>
          <p:nvPr/>
        </p:nvSpPr>
        <p:spPr>
          <a:xfrm>
            <a:off x="412750" y="667435"/>
            <a:ext cx="6540500" cy="1200329"/>
          </a:xfrm>
          <a:prstGeom prst="rect">
            <a:avLst/>
          </a:prstGeom>
        </p:spPr>
        <p:txBody>
          <a:bodyPr wrap="square">
            <a:spAutoFit/>
          </a:bodyPr>
          <a:lstStyle/>
          <a:p>
            <a:r>
              <a:rPr lang="en-US" sz="3600" b="1" dirty="0">
                <a:solidFill>
                  <a:schemeClr val="accent3">
                    <a:lumMod val="75000"/>
                  </a:schemeClr>
                </a:solidFill>
              </a:rPr>
              <a:t>My Experience With Employers and Medical Marijuana</a:t>
            </a:r>
          </a:p>
        </p:txBody>
      </p:sp>
      <p:sp>
        <p:nvSpPr>
          <p:cNvPr id="3" name="Rectangle 2"/>
          <p:cNvSpPr/>
          <p:nvPr/>
        </p:nvSpPr>
        <p:spPr>
          <a:xfrm>
            <a:off x="412750" y="2191772"/>
            <a:ext cx="7696200" cy="2677656"/>
          </a:xfrm>
          <a:prstGeom prst="rect">
            <a:avLst/>
          </a:prstGeom>
        </p:spPr>
        <p:txBody>
          <a:bodyPr wrap="square">
            <a:spAutoFit/>
          </a:bodyPr>
          <a:lstStyle/>
          <a:p>
            <a:r>
              <a:rPr lang="en-US" sz="2800" b="1" dirty="0" smtClean="0">
                <a:solidFill>
                  <a:schemeClr val="accent1">
                    <a:lumMod val="75000"/>
                  </a:schemeClr>
                </a:solidFill>
              </a:rPr>
              <a:t>1. </a:t>
            </a:r>
            <a:r>
              <a:rPr lang="en-US" sz="2800" dirty="0" smtClean="0">
                <a:solidFill>
                  <a:schemeClr val="accent1">
                    <a:lumMod val="75000"/>
                  </a:schemeClr>
                </a:solidFill>
              </a:rPr>
              <a:t>The </a:t>
            </a:r>
            <a:r>
              <a:rPr lang="en-US" sz="2800" dirty="0">
                <a:solidFill>
                  <a:schemeClr val="accent1">
                    <a:lumMod val="75000"/>
                  </a:schemeClr>
                </a:solidFill>
              </a:rPr>
              <a:t>card was always presented after the </a:t>
            </a:r>
            <a:r>
              <a:rPr lang="en-US" sz="2800" dirty="0" smtClean="0">
                <a:solidFill>
                  <a:schemeClr val="accent1">
                    <a:lumMod val="75000"/>
                  </a:schemeClr>
                </a:solidFill>
              </a:rPr>
              <a:t>   </a:t>
            </a:r>
          </a:p>
          <a:p>
            <a:r>
              <a:rPr lang="en-US" sz="2800" dirty="0">
                <a:solidFill>
                  <a:schemeClr val="accent1">
                    <a:lumMod val="75000"/>
                  </a:schemeClr>
                </a:solidFill>
              </a:rPr>
              <a:t> </a:t>
            </a:r>
            <a:r>
              <a:rPr lang="en-US" sz="2800" dirty="0" smtClean="0">
                <a:solidFill>
                  <a:schemeClr val="accent1">
                    <a:lumMod val="75000"/>
                  </a:schemeClr>
                </a:solidFill>
              </a:rPr>
              <a:t>   employee </a:t>
            </a:r>
            <a:r>
              <a:rPr lang="en-US" sz="2800" dirty="0">
                <a:solidFill>
                  <a:schemeClr val="accent1">
                    <a:lumMod val="75000"/>
                  </a:schemeClr>
                </a:solidFill>
              </a:rPr>
              <a:t>tested positive.</a:t>
            </a:r>
          </a:p>
          <a:p>
            <a:pPr marL="514350" indent="-514350">
              <a:buAutoNum type="arabicPeriod"/>
            </a:pPr>
            <a:endParaRPr lang="en-US" sz="2800" dirty="0">
              <a:solidFill>
                <a:schemeClr val="accent1">
                  <a:lumMod val="75000"/>
                </a:schemeClr>
              </a:solidFill>
            </a:endParaRPr>
          </a:p>
          <a:p>
            <a:r>
              <a:rPr lang="en-US" sz="2800" b="1" dirty="0">
                <a:solidFill>
                  <a:schemeClr val="accent1">
                    <a:lumMod val="75000"/>
                  </a:schemeClr>
                </a:solidFill>
              </a:rPr>
              <a:t>2. </a:t>
            </a:r>
            <a:r>
              <a:rPr lang="en-US" sz="2800" dirty="0">
                <a:solidFill>
                  <a:schemeClr val="accent1">
                    <a:lumMod val="75000"/>
                  </a:schemeClr>
                </a:solidFill>
              </a:rPr>
              <a:t>The employer in all cases had no policy </a:t>
            </a:r>
            <a:endParaRPr lang="en-US" sz="2800" dirty="0" smtClean="0">
              <a:solidFill>
                <a:schemeClr val="accent1">
                  <a:lumMod val="75000"/>
                </a:schemeClr>
              </a:solidFill>
            </a:endParaRPr>
          </a:p>
          <a:p>
            <a:r>
              <a:rPr lang="en-US" sz="2800" dirty="0">
                <a:solidFill>
                  <a:schemeClr val="accent1">
                    <a:lumMod val="75000"/>
                  </a:schemeClr>
                </a:solidFill>
              </a:rPr>
              <a:t> </a:t>
            </a:r>
            <a:r>
              <a:rPr lang="en-US" sz="2800" dirty="0" smtClean="0">
                <a:solidFill>
                  <a:schemeClr val="accent1">
                    <a:lumMod val="75000"/>
                  </a:schemeClr>
                </a:solidFill>
              </a:rPr>
              <a:t>   statement </a:t>
            </a:r>
            <a:r>
              <a:rPr lang="en-US" sz="2800" dirty="0">
                <a:solidFill>
                  <a:schemeClr val="accent1">
                    <a:lumMod val="75000"/>
                  </a:schemeClr>
                </a:solidFill>
              </a:rPr>
              <a:t>covering how they would handle </a:t>
            </a:r>
            <a:endParaRPr lang="en-US" sz="2800" dirty="0" smtClean="0">
              <a:solidFill>
                <a:schemeClr val="accent1">
                  <a:lumMod val="75000"/>
                </a:schemeClr>
              </a:solidFill>
            </a:endParaRPr>
          </a:p>
          <a:p>
            <a:r>
              <a:rPr lang="en-US" sz="2800" dirty="0">
                <a:solidFill>
                  <a:schemeClr val="accent1">
                    <a:lumMod val="75000"/>
                  </a:schemeClr>
                </a:solidFill>
              </a:rPr>
              <a:t> </a:t>
            </a:r>
            <a:r>
              <a:rPr lang="en-US" sz="2800" dirty="0" smtClean="0">
                <a:solidFill>
                  <a:schemeClr val="accent1">
                    <a:lumMod val="75000"/>
                  </a:schemeClr>
                </a:solidFill>
              </a:rPr>
              <a:t>   such </a:t>
            </a:r>
            <a:r>
              <a:rPr lang="en-US" sz="2800" dirty="0">
                <a:solidFill>
                  <a:schemeClr val="accent1">
                    <a:lumMod val="75000"/>
                  </a:schemeClr>
                </a:solidFill>
              </a:rPr>
              <a:t>situations.</a:t>
            </a:r>
            <a:endParaRPr lang="en-US" sz="2800" dirty="0">
              <a:solidFill>
                <a:schemeClr val="accent1">
                  <a:lumMod val="75000"/>
                </a:schemeClr>
              </a:solidFill>
            </a:endParaRPr>
          </a:p>
        </p:txBody>
      </p:sp>
    </p:spTree>
    <p:extLst>
      <p:ext uri="{BB962C8B-B14F-4D97-AF65-F5344CB8AC3E}">
        <p14:creationId xmlns:p14="http://schemas.microsoft.com/office/powerpoint/2010/main" val="29695659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 y="0"/>
            <a:ext cx="9182100" cy="6858000"/>
          </a:xfrm>
          <a:prstGeom prst="rect">
            <a:avLst/>
          </a:prstGeom>
        </p:spPr>
      </p:pic>
      <p:sp>
        <p:nvSpPr>
          <p:cNvPr id="2" name="Rectangle 1"/>
          <p:cNvSpPr/>
          <p:nvPr/>
        </p:nvSpPr>
        <p:spPr>
          <a:xfrm>
            <a:off x="256230" y="894834"/>
            <a:ext cx="2436170" cy="654566"/>
          </a:xfrm>
          <a:prstGeom prst="rect">
            <a:avLst/>
          </a:prstGeom>
        </p:spPr>
        <p:txBody>
          <a:bodyPr wrap="square">
            <a:spAutoFit/>
          </a:bodyPr>
          <a:lstStyle/>
          <a:p>
            <a:r>
              <a:rPr lang="en-US" sz="3600" b="1" dirty="0">
                <a:solidFill>
                  <a:schemeClr val="accent3">
                    <a:lumMod val="75000"/>
                  </a:schemeClr>
                </a:solidFill>
              </a:rPr>
              <a:t>Good News</a:t>
            </a:r>
          </a:p>
        </p:txBody>
      </p:sp>
      <p:sp>
        <p:nvSpPr>
          <p:cNvPr id="4" name="Rectangle 3"/>
          <p:cNvSpPr/>
          <p:nvPr/>
        </p:nvSpPr>
        <p:spPr>
          <a:xfrm>
            <a:off x="256230" y="1874728"/>
            <a:ext cx="7759700" cy="3108543"/>
          </a:xfrm>
          <a:prstGeom prst="rect">
            <a:avLst/>
          </a:prstGeom>
        </p:spPr>
        <p:txBody>
          <a:bodyPr wrap="square">
            <a:spAutoFit/>
          </a:bodyPr>
          <a:lstStyle/>
          <a:p>
            <a:r>
              <a:rPr lang="en-US" sz="2800" dirty="0">
                <a:solidFill>
                  <a:schemeClr val="accent1">
                    <a:lumMod val="75000"/>
                  </a:schemeClr>
                </a:solidFill>
              </a:rPr>
              <a:t>*The Oregon Supreme Court ruled in April of 2010 that employers DO NOT have to accommodate the medical use of Marijuana. There have been no employment decisions  rendered for the recreational use.</a:t>
            </a:r>
          </a:p>
          <a:p>
            <a:endParaRPr lang="en-US" sz="2800" dirty="0">
              <a:solidFill>
                <a:schemeClr val="accent1">
                  <a:lumMod val="75000"/>
                </a:schemeClr>
              </a:solidFill>
            </a:endParaRPr>
          </a:p>
          <a:p>
            <a:r>
              <a:rPr lang="en-US" sz="2800" dirty="0">
                <a:solidFill>
                  <a:schemeClr val="accent1">
                    <a:lumMod val="75000"/>
                  </a:schemeClr>
                </a:solidFill>
              </a:rPr>
              <a:t>*Washington State has taken a similar position.</a:t>
            </a:r>
          </a:p>
        </p:txBody>
      </p:sp>
    </p:spTree>
    <p:extLst>
      <p:ext uri="{BB962C8B-B14F-4D97-AF65-F5344CB8AC3E}">
        <p14:creationId xmlns:p14="http://schemas.microsoft.com/office/powerpoint/2010/main" val="38269830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 y="0"/>
            <a:ext cx="9182100" cy="6858000"/>
          </a:xfrm>
          <a:prstGeom prst="rect">
            <a:avLst/>
          </a:prstGeom>
        </p:spPr>
      </p:pic>
      <p:sp>
        <p:nvSpPr>
          <p:cNvPr id="2" name="Rectangle 1"/>
          <p:cNvSpPr/>
          <p:nvPr/>
        </p:nvSpPr>
        <p:spPr>
          <a:xfrm>
            <a:off x="400096" y="1123434"/>
            <a:ext cx="2741456" cy="646331"/>
          </a:xfrm>
          <a:prstGeom prst="rect">
            <a:avLst/>
          </a:prstGeom>
        </p:spPr>
        <p:txBody>
          <a:bodyPr wrap="none">
            <a:spAutoFit/>
          </a:bodyPr>
          <a:lstStyle/>
          <a:p>
            <a:r>
              <a:rPr lang="en-US" sz="3600" b="1" dirty="0" smtClean="0">
                <a:solidFill>
                  <a:schemeClr val="accent3">
                    <a:lumMod val="75000"/>
                  </a:schemeClr>
                </a:solidFill>
              </a:rPr>
              <a:t>Court Rulings</a:t>
            </a:r>
            <a:endParaRPr lang="en-US" sz="3600" b="1" dirty="0">
              <a:solidFill>
                <a:schemeClr val="accent3">
                  <a:lumMod val="75000"/>
                </a:schemeClr>
              </a:solidFill>
            </a:endParaRPr>
          </a:p>
        </p:txBody>
      </p:sp>
      <p:sp>
        <p:nvSpPr>
          <p:cNvPr id="4" name="Rectangle 3"/>
          <p:cNvSpPr/>
          <p:nvPr/>
        </p:nvSpPr>
        <p:spPr>
          <a:xfrm>
            <a:off x="400096" y="2116485"/>
            <a:ext cx="7518400" cy="3108543"/>
          </a:xfrm>
          <a:prstGeom prst="rect">
            <a:avLst/>
          </a:prstGeom>
        </p:spPr>
        <p:txBody>
          <a:bodyPr wrap="square">
            <a:spAutoFit/>
          </a:bodyPr>
          <a:lstStyle/>
          <a:p>
            <a:r>
              <a:rPr lang="en-US" sz="2800" dirty="0">
                <a:solidFill>
                  <a:schemeClr val="accent1">
                    <a:lumMod val="75000"/>
                  </a:schemeClr>
                </a:solidFill>
              </a:rPr>
              <a:t>US Supreme Court Ruling. No recognized medical use for Marijuana. That sentiment is currently being debated due to the benefits reported from CBD’s.</a:t>
            </a:r>
          </a:p>
          <a:p>
            <a:endParaRPr lang="en-US" sz="2800" dirty="0">
              <a:solidFill>
                <a:schemeClr val="accent1">
                  <a:lumMod val="75000"/>
                </a:schemeClr>
              </a:solidFill>
            </a:endParaRPr>
          </a:p>
          <a:p>
            <a:r>
              <a:rPr lang="en-US" sz="2800" dirty="0">
                <a:solidFill>
                  <a:schemeClr val="accent1">
                    <a:lumMod val="75000"/>
                  </a:schemeClr>
                </a:solidFill>
              </a:rPr>
              <a:t>All States with Medical Marijuana Supreme Court decisions have favored the employers. </a:t>
            </a:r>
            <a:endParaRPr lang="en-US" sz="2800" dirty="0">
              <a:solidFill>
                <a:schemeClr val="accent1">
                  <a:lumMod val="75000"/>
                </a:schemeClr>
              </a:solidFill>
            </a:endParaRPr>
          </a:p>
        </p:txBody>
      </p:sp>
    </p:spTree>
    <p:extLst>
      <p:ext uri="{BB962C8B-B14F-4D97-AF65-F5344CB8AC3E}">
        <p14:creationId xmlns:p14="http://schemas.microsoft.com/office/powerpoint/2010/main" val="130042691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 y="0"/>
            <a:ext cx="9182100" cy="6858000"/>
          </a:xfrm>
          <a:prstGeom prst="rect">
            <a:avLst/>
          </a:prstGeom>
        </p:spPr>
      </p:pic>
      <p:sp>
        <p:nvSpPr>
          <p:cNvPr id="2" name="Rectangle 1"/>
          <p:cNvSpPr/>
          <p:nvPr/>
        </p:nvSpPr>
        <p:spPr>
          <a:xfrm>
            <a:off x="2092521" y="2875002"/>
            <a:ext cx="3498458" cy="1107996"/>
          </a:xfrm>
          <a:prstGeom prst="rect">
            <a:avLst/>
          </a:prstGeom>
        </p:spPr>
        <p:txBody>
          <a:bodyPr wrap="none">
            <a:spAutoFit/>
          </a:bodyPr>
          <a:lstStyle/>
          <a:p>
            <a:r>
              <a:rPr lang="en-US" sz="6600" b="1" dirty="0">
                <a:solidFill>
                  <a:schemeClr val="accent3">
                    <a:lumMod val="75000"/>
                  </a:schemeClr>
                </a:solidFill>
              </a:rPr>
              <a:t> PRESENT</a:t>
            </a:r>
          </a:p>
        </p:txBody>
      </p:sp>
    </p:spTree>
    <p:extLst>
      <p:ext uri="{BB962C8B-B14F-4D97-AF65-F5344CB8AC3E}">
        <p14:creationId xmlns:p14="http://schemas.microsoft.com/office/powerpoint/2010/main" val="57196033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 y="0"/>
            <a:ext cx="9182100" cy="6858000"/>
          </a:xfrm>
          <a:prstGeom prst="rect">
            <a:avLst/>
          </a:prstGeom>
        </p:spPr>
      </p:pic>
      <p:sp>
        <p:nvSpPr>
          <p:cNvPr id="2" name="Rectangle 1"/>
          <p:cNvSpPr/>
          <p:nvPr/>
        </p:nvSpPr>
        <p:spPr>
          <a:xfrm>
            <a:off x="439733" y="470427"/>
            <a:ext cx="5782673" cy="1200329"/>
          </a:xfrm>
          <a:prstGeom prst="rect">
            <a:avLst/>
          </a:prstGeom>
        </p:spPr>
        <p:txBody>
          <a:bodyPr wrap="none">
            <a:spAutoFit/>
          </a:bodyPr>
          <a:lstStyle/>
          <a:p>
            <a:r>
              <a:rPr lang="en-US" sz="3600" b="1" dirty="0">
                <a:solidFill>
                  <a:schemeClr val="accent3">
                    <a:lumMod val="75000"/>
                  </a:schemeClr>
                </a:solidFill>
              </a:rPr>
              <a:t>Medical vs. Recreational Use </a:t>
            </a:r>
            <a:endParaRPr lang="en-US" sz="3600" b="1" dirty="0" smtClean="0">
              <a:solidFill>
                <a:schemeClr val="accent3">
                  <a:lumMod val="75000"/>
                </a:schemeClr>
              </a:solidFill>
            </a:endParaRPr>
          </a:p>
          <a:p>
            <a:r>
              <a:rPr lang="en-US" sz="3600" b="1" dirty="0" smtClean="0">
                <a:solidFill>
                  <a:schemeClr val="accent3">
                    <a:lumMod val="75000"/>
                  </a:schemeClr>
                </a:solidFill>
              </a:rPr>
              <a:t>of </a:t>
            </a:r>
            <a:r>
              <a:rPr lang="en-US" sz="3600" b="1" dirty="0">
                <a:solidFill>
                  <a:schemeClr val="accent3">
                    <a:lumMod val="75000"/>
                  </a:schemeClr>
                </a:solidFill>
              </a:rPr>
              <a:t>Marijuana</a:t>
            </a:r>
          </a:p>
        </p:txBody>
      </p:sp>
      <p:sp>
        <p:nvSpPr>
          <p:cNvPr id="5" name="Rectangle 4"/>
          <p:cNvSpPr/>
          <p:nvPr/>
        </p:nvSpPr>
        <p:spPr>
          <a:xfrm>
            <a:off x="439733" y="1991837"/>
            <a:ext cx="8158167" cy="3970318"/>
          </a:xfrm>
          <a:prstGeom prst="rect">
            <a:avLst/>
          </a:prstGeom>
        </p:spPr>
        <p:txBody>
          <a:bodyPr wrap="square">
            <a:spAutoFit/>
          </a:bodyPr>
          <a:lstStyle/>
          <a:p>
            <a:r>
              <a:rPr lang="en-US" sz="2800" b="1" dirty="0">
                <a:solidFill>
                  <a:schemeClr val="accent1">
                    <a:lumMod val="75000"/>
                  </a:schemeClr>
                </a:solidFill>
              </a:rPr>
              <a:t>Medical use</a:t>
            </a:r>
          </a:p>
          <a:p>
            <a:r>
              <a:rPr lang="en-US" sz="2800" dirty="0">
                <a:solidFill>
                  <a:schemeClr val="accent1">
                    <a:lumMod val="75000"/>
                  </a:schemeClr>
                </a:solidFill>
              </a:rPr>
              <a:t>In order to use Marijuana medically, the person </a:t>
            </a:r>
            <a:endParaRPr lang="en-US" sz="2800" dirty="0" smtClean="0">
              <a:solidFill>
                <a:schemeClr val="accent1">
                  <a:lumMod val="75000"/>
                </a:schemeClr>
              </a:solidFill>
            </a:endParaRPr>
          </a:p>
          <a:p>
            <a:r>
              <a:rPr lang="en-US" sz="2800" dirty="0" smtClean="0">
                <a:solidFill>
                  <a:schemeClr val="accent1">
                    <a:lumMod val="75000"/>
                  </a:schemeClr>
                </a:solidFill>
              </a:rPr>
              <a:t>must </a:t>
            </a:r>
            <a:r>
              <a:rPr lang="en-US" sz="2800" dirty="0">
                <a:solidFill>
                  <a:schemeClr val="accent1">
                    <a:lumMod val="75000"/>
                  </a:schemeClr>
                </a:solidFill>
              </a:rPr>
              <a:t>have a “qualifying medical condition”.</a:t>
            </a:r>
          </a:p>
          <a:p>
            <a:endParaRPr lang="en-US" sz="2800" dirty="0">
              <a:solidFill>
                <a:schemeClr val="accent1">
                  <a:lumMod val="75000"/>
                </a:schemeClr>
              </a:solidFill>
            </a:endParaRPr>
          </a:p>
          <a:p>
            <a:r>
              <a:rPr lang="en-US" sz="2800" b="1" dirty="0">
                <a:solidFill>
                  <a:schemeClr val="accent1">
                    <a:lumMod val="75000"/>
                  </a:schemeClr>
                </a:solidFill>
              </a:rPr>
              <a:t>Recreational Use</a:t>
            </a:r>
          </a:p>
          <a:p>
            <a:r>
              <a:rPr lang="en-US" sz="2800" dirty="0">
                <a:solidFill>
                  <a:schemeClr val="accent1">
                    <a:lumMod val="75000"/>
                  </a:schemeClr>
                </a:solidFill>
              </a:rPr>
              <a:t>The only requirement for recreational use is </a:t>
            </a:r>
            <a:endParaRPr lang="en-US" sz="2800" dirty="0" smtClean="0">
              <a:solidFill>
                <a:schemeClr val="accent1">
                  <a:lumMod val="75000"/>
                </a:schemeClr>
              </a:solidFill>
            </a:endParaRPr>
          </a:p>
          <a:p>
            <a:r>
              <a:rPr lang="en-US" sz="2800" dirty="0" smtClean="0">
                <a:solidFill>
                  <a:schemeClr val="accent1">
                    <a:lumMod val="75000"/>
                  </a:schemeClr>
                </a:solidFill>
              </a:rPr>
              <a:t>to </a:t>
            </a:r>
            <a:r>
              <a:rPr lang="en-US" sz="2800" dirty="0">
                <a:solidFill>
                  <a:schemeClr val="accent1">
                    <a:lumMod val="75000"/>
                  </a:schemeClr>
                </a:solidFill>
              </a:rPr>
              <a:t>be at least 21 years old just like alcohol.</a:t>
            </a:r>
          </a:p>
          <a:p>
            <a:endParaRPr lang="en-US" sz="2800" b="1" dirty="0" smtClean="0">
              <a:solidFill>
                <a:schemeClr val="accent1">
                  <a:lumMod val="75000"/>
                </a:schemeClr>
              </a:solidFill>
            </a:endParaRPr>
          </a:p>
          <a:p>
            <a:r>
              <a:rPr lang="en-US" sz="2800" b="1" dirty="0" smtClean="0">
                <a:solidFill>
                  <a:schemeClr val="accent1">
                    <a:lumMod val="75000"/>
                  </a:schemeClr>
                </a:solidFill>
              </a:rPr>
              <a:t>Black </a:t>
            </a:r>
            <a:r>
              <a:rPr lang="en-US" sz="2800" b="1" dirty="0">
                <a:solidFill>
                  <a:schemeClr val="accent1">
                    <a:lumMod val="75000"/>
                  </a:schemeClr>
                </a:solidFill>
              </a:rPr>
              <a:t>Market</a:t>
            </a:r>
            <a:endParaRPr lang="en-US" sz="2800" b="1" dirty="0">
              <a:solidFill>
                <a:schemeClr val="accent1">
                  <a:lumMod val="75000"/>
                </a:schemeClr>
              </a:solidFill>
            </a:endParaRPr>
          </a:p>
        </p:txBody>
      </p:sp>
    </p:spTree>
    <p:extLst>
      <p:ext uri="{BB962C8B-B14F-4D97-AF65-F5344CB8AC3E}">
        <p14:creationId xmlns:p14="http://schemas.microsoft.com/office/powerpoint/2010/main" val="80047914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 y="0"/>
            <a:ext cx="9182100" cy="6858000"/>
          </a:xfrm>
          <a:prstGeom prst="rect">
            <a:avLst/>
          </a:prstGeom>
        </p:spPr>
      </p:pic>
      <p:sp>
        <p:nvSpPr>
          <p:cNvPr id="2" name="Rectangle 1"/>
          <p:cNvSpPr/>
          <p:nvPr/>
        </p:nvSpPr>
        <p:spPr>
          <a:xfrm>
            <a:off x="635000" y="869434"/>
            <a:ext cx="5548827" cy="646331"/>
          </a:xfrm>
          <a:prstGeom prst="rect">
            <a:avLst/>
          </a:prstGeom>
        </p:spPr>
        <p:txBody>
          <a:bodyPr wrap="none">
            <a:spAutoFit/>
          </a:bodyPr>
          <a:lstStyle/>
          <a:p>
            <a:r>
              <a:rPr lang="en-US" sz="3600" b="1" dirty="0">
                <a:solidFill>
                  <a:schemeClr val="accent3">
                    <a:lumMod val="75000"/>
                  </a:schemeClr>
                </a:solidFill>
              </a:rPr>
              <a:t>Frequently Asked Questions</a:t>
            </a:r>
          </a:p>
        </p:txBody>
      </p:sp>
      <p:sp>
        <p:nvSpPr>
          <p:cNvPr id="5" name="Rectangle 4"/>
          <p:cNvSpPr/>
          <p:nvPr/>
        </p:nvSpPr>
        <p:spPr>
          <a:xfrm>
            <a:off x="635000" y="1982738"/>
            <a:ext cx="6832600" cy="3539430"/>
          </a:xfrm>
          <a:prstGeom prst="rect">
            <a:avLst/>
          </a:prstGeom>
        </p:spPr>
        <p:txBody>
          <a:bodyPr wrap="square">
            <a:spAutoFit/>
          </a:bodyPr>
          <a:lstStyle/>
          <a:p>
            <a:r>
              <a:rPr lang="en-US" sz="2800" b="1" dirty="0" smtClean="0">
                <a:solidFill>
                  <a:schemeClr val="accent1">
                    <a:lumMod val="75000"/>
                  </a:schemeClr>
                </a:solidFill>
              </a:rPr>
              <a:t>1. </a:t>
            </a:r>
            <a:r>
              <a:rPr lang="en-US" sz="2800" dirty="0" smtClean="0">
                <a:solidFill>
                  <a:schemeClr val="accent1">
                    <a:lumMod val="75000"/>
                  </a:schemeClr>
                </a:solidFill>
              </a:rPr>
              <a:t>Can </a:t>
            </a:r>
            <a:r>
              <a:rPr lang="en-US" sz="2800" dirty="0">
                <a:solidFill>
                  <a:schemeClr val="accent1">
                    <a:lumMod val="75000"/>
                  </a:schemeClr>
                </a:solidFill>
              </a:rPr>
              <a:t>employers prohibit marijuana </a:t>
            </a:r>
            <a:r>
              <a:rPr lang="en-US" sz="2800" dirty="0" smtClean="0">
                <a:solidFill>
                  <a:schemeClr val="accent1">
                    <a:lumMod val="75000"/>
                  </a:schemeClr>
                </a:solidFill>
              </a:rPr>
              <a:t> </a:t>
            </a:r>
          </a:p>
          <a:p>
            <a:r>
              <a:rPr lang="en-US" sz="2800" dirty="0">
                <a:solidFill>
                  <a:schemeClr val="accent1">
                    <a:lumMod val="75000"/>
                  </a:schemeClr>
                </a:solidFill>
              </a:rPr>
              <a:t> </a:t>
            </a:r>
            <a:r>
              <a:rPr lang="en-US" sz="2800" dirty="0" smtClean="0">
                <a:solidFill>
                  <a:schemeClr val="accent1">
                    <a:lumMod val="75000"/>
                  </a:schemeClr>
                </a:solidFill>
              </a:rPr>
              <a:t>    use during </a:t>
            </a:r>
            <a:r>
              <a:rPr lang="en-US" sz="2800" dirty="0">
                <a:solidFill>
                  <a:schemeClr val="accent1">
                    <a:lumMod val="75000"/>
                  </a:schemeClr>
                </a:solidFill>
              </a:rPr>
              <a:t>work hours.</a:t>
            </a:r>
          </a:p>
          <a:p>
            <a:r>
              <a:rPr lang="en-US" sz="2800" b="1" dirty="0" smtClean="0">
                <a:solidFill>
                  <a:schemeClr val="accent1">
                    <a:lumMod val="75000"/>
                  </a:schemeClr>
                </a:solidFill>
              </a:rPr>
              <a:t>2. </a:t>
            </a:r>
            <a:r>
              <a:rPr lang="en-US" sz="2800" dirty="0" smtClean="0">
                <a:solidFill>
                  <a:schemeClr val="accent1">
                    <a:lumMod val="75000"/>
                  </a:schemeClr>
                </a:solidFill>
              </a:rPr>
              <a:t>Can employers continue to test for</a:t>
            </a:r>
          </a:p>
          <a:p>
            <a:r>
              <a:rPr lang="en-US" sz="2800" dirty="0">
                <a:solidFill>
                  <a:schemeClr val="accent1">
                    <a:lumMod val="75000"/>
                  </a:schemeClr>
                </a:solidFill>
              </a:rPr>
              <a:t> </a:t>
            </a:r>
            <a:r>
              <a:rPr lang="en-US" sz="2800" dirty="0" smtClean="0">
                <a:solidFill>
                  <a:schemeClr val="accent1">
                    <a:lumMod val="75000"/>
                  </a:schemeClr>
                </a:solidFill>
              </a:rPr>
              <a:t>    Marijuana</a:t>
            </a:r>
            <a:r>
              <a:rPr lang="en-US" sz="2800" dirty="0">
                <a:solidFill>
                  <a:schemeClr val="accent1">
                    <a:lumMod val="75000"/>
                  </a:schemeClr>
                </a:solidFill>
              </a:rPr>
              <a:t>?</a:t>
            </a:r>
          </a:p>
          <a:p>
            <a:r>
              <a:rPr lang="en-US" sz="2800" b="1" dirty="0">
                <a:solidFill>
                  <a:schemeClr val="accent1">
                    <a:lumMod val="75000"/>
                  </a:schemeClr>
                </a:solidFill>
              </a:rPr>
              <a:t>3. </a:t>
            </a:r>
            <a:r>
              <a:rPr lang="en-US" sz="2800" b="1" dirty="0" smtClean="0">
                <a:solidFill>
                  <a:schemeClr val="accent1">
                    <a:lumMod val="75000"/>
                  </a:schemeClr>
                </a:solidFill>
              </a:rPr>
              <a:t> </a:t>
            </a:r>
            <a:r>
              <a:rPr lang="en-US" sz="2800" dirty="0" smtClean="0">
                <a:solidFill>
                  <a:schemeClr val="accent1">
                    <a:lumMod val="75000"/>
                  </a:schemeClr>
                </a:solidFill>
              </a:rPr>
              <a:t>What </a:t>
            </a:r>
            <a:r>
              <a:rPr lang="en-US" sz="2800" dirty="0">
                <a:solidFill>
                  <a:schemeClr val="accent1">
                    <a:lumMod val="75000"/>
                  </a:schemeClr>
                </a:solidFill>
              </a:rPr>
              <a:t>about off duty Marijuana </a:t>
            </a:r>
            <a:endParaRPr lang="en-US" sz="2800" dirty="0" smtClean="0">
              <a:solidFill>
                <a:schemeClr val="accent1">
                  <a:lumMod val="75000"/>
                </a:schemeClr>
              </a:solidFill>
            </a:endParaRPr>
          </a:p>
          <a:p>
            <a:r>
              <a:rPr lang="en-US" sz="2800" dirty="0">
                <a:solidFill>
                  <a:schemeClr val="accent1">
                    <a:lumMod val="75000"/>
                  </a:schemeClr>
                </a:solidFill>
              </a:rPr>
              <a:t> </a:t>
            </a:r>
            <a:r>
              <a:rPr lang="en-US" sz="2800" dirty="0" smtClean="0">
                <a:solidFill>
                  <a:schemeClr val="accent1">
                    <a:lumMod val="75000"/>
                  </a:schemeClr>
                </a:solidFill>
              </a:rPr>
              <a:t>    consumption</a:t>
            </a:r>
            <a:r>
              <a:rPr lang="en-US" sz="2800" dirty="0">
                <a:solidFill>
                  <a:schemeClr val="accent1">
                    <a:lumMod val="75000"/>
                  </a:schemeClr>
                </a:solidFill>
              </a:rPr>
              <a:t>?</a:t>
            </a:r>
          </a:p>
          <a:p>
            <a:r>
              <a:rPr lang="en-US" sz="2800" b="1" dirty="0">
                <a:solidFill>
                  <a:schemeClr val="accent1">
                    <a:lumMod val="75000"/>
                  </a:schemeClr>
                </a:solidFill>
              </a:rPr>
              <a:t>4. </a:t>
            </a:r>
            <a:r>
              <a:rPr lang="en-US" sz="2800" b="1" dirty="0" smtClean="0">
                <a:solidFill>
                  <a:schemeClr val="accent1">
                    <a:lumMod val="75000"/>
                  </a:schemeClr>
                </a:solidFill>
              </a:rPr>
              <a:t> </a:t>
            </a:r>
            <a:r>
              <a:rPr lang="en-US" sz="2800" dirty="0" smtClean="0">
                <a:solidFill>
                  <a:schemeClr val="accent1">
                    <a:lumMod val="75000"/>
                  </a:schemeClr>
                </a:solidFill>
              </a:rPr>
              <a:t>What </a:t>
            </a:r>
            <a:r>
              <a:rPr lang="en-US" sz="2800" dirty="0">
                <a:solidFill>
                  <a:schemeClr val="accent1">
                    <a:lumMod val="75000"/>
                  </a:schemeClr>
                </a:solidFill>
              </a:rPr>
              <a:t>about medical Marijuana use </a:t>
            </a:r>
            <a:endParaRPr lang="en-US" sz="2800" dirty="0" smtClean="0">
              <a:solidFill>
                <a:schemeClr val="accent1">
                  <a:lumMod val="75000"/>
                </a:schemeClr>
              </a:solidFill>
            </a:endParaRPr>
          </a:p>
          <a:p>
            <a:r>
              <a:rPr lang="en-US" sz="2800" dirty="0">
                <a:solidFill>
                  <a:schemeClr val="accent1">
                    <a:lumMod val="75000"/>
                  </a:schemeClr>
                </a:solidFill>
              </a:rPr>
              <a:t> </a:t>
            </a:r>
            <a:r>
              <a:rPr lang="en-US" sz="2800" dirty="0" smtClean="0">
                <a:solidFill>
                  <a:schemeClr val="accent1">
                    <a:lumMod val="75000"/>
                  </a:schemeClr>
                </a:solidFill>
              </a:rPr>
              <a:t>    in </a:t>
            </a:r>
            <a:r>
              <a:rPr lang="en-US" sz="2800" dirty="0">
                <a:solidFill>
                  <a:schemeClr val="accent1">
                    <a:lumMod val="75000"/>
                  </a:schemeClr>
                </a:solidFill>
              </a:rPr>
              <a:t>the workplace?</a:t>
            </a:r>
            <a:endParaRPr lang="en-US" sz="2800" dirty="0">
              <a:solidFill>
                <a:schemeClr val="accent1">
                  <a:lumMod val="75000"/>
                </a:schemeClr>
              </a:solidFill>
            </a:endParaRPr>
          </a:p>
        </p:txBody>
      </p:sp>
    </p:spTree>
    <p:extLst>
      <p:ext uri="{BB962C8B-B14F-4D97-AF65-F5344CB8AC3E}">
        <p14:creationId xmlns:p14="http://schemas.microsoft.com/office/powerpoint/2010/main" val="181542520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 y="0"/>
            <a:ext cx="9182100" cy="6858000"/>
          </a:xfrm>
          <a:prstGeom prst="rect">
            <a:avLst/>
          </a:prstGeom>
        </p:spPr>
      </p:pic>
      <p:sp>
        <p:nvSpPr>
          <p:cNvPr id="2" name="Rectangle 1"/>
          <p:cNvSpPr/>
          <p:nvPr/>
        </p:nvSpPr>
        <p:spPr>
          <a:xfrm>
            <a:off x="425450" y="711865"/>
            <a:ext cx="5045869" cy="646331"/>
          </a:xfrm>
          <a:prstGeom prst="rect">
            <a:avLst/>
          </a:prstGeom>
        </p:spPr>
        <p:txBody>
          <a:bodyPr wrap="none">
            <a:spAutoFit/>
          </a:bodyPr>
          <a:lstStyle/>
          <a:p>
            <a:r>
              <a:rPr lang="en-US" sz="3600" b="1" dirty="0">
                <a:solidFill>
                  <a:schemeClr val="accent3">
                    <a:lumMod val="75000"/>
                  </a:schemeClr>
                </a:solidFill>
              </a:rPr>
              <a:t>Problems with Marijuana</a:t>
            </a:r>
          </a:p>
        </p:txBody>
      </p:sp>
      <p:sp>
        <p:nvSpPr>
          <p:cNvPr id="5" name="Rectangle 4"/>
          <p:cNvSpPr/>
          <p:nvPr/>
        </p:nvSpPr>
        <p:spPr>
          <a:xfrm>
            <a:off x="425450" y="1745913"/>
            <a:ext cx="7778750" cy="4401205"/>
          </a:xfrm>
          <a:prstGeom prst="rect">
            <a:avLst/>
          </a:prstGeom>
        </p:spPr>
        <p:txBody>
          <a:bodyPr wrap="square">
            <a:spAutoFit/>
          </a:bodyPr>
          <a:lstStyle/>
          <a:p>
            <a:r>
              <a:rPr lang="en-US" sz="2800" dirty="0">
                <a:solidFill>
                  <a:schemeClr val="accent1">
                    <a:lumMod val="75000"/>
                  </a:schemeClr>
                </a:solidFill>
              </a:rPr>
              <a:t>THC is fat soluble… </a:t>
            </a:r>
          </a:p>
          <a:p>
            <a:endParaRPr lang="en-US" sz="2800" dirty="0">
              <a:solidFill>
                <a:schemeClr val="accent1">
                  <a:lumMod val="75000"/>
                </a:schemeClr>
              </a:solidFill>
            </a:endParaRPr>
          </a:p>
          <a:p>
            <a:r>
              <a:rPr lang="en-US" sz="2800" dirty="0">
                <a:solidFill>
                  <a:schemeClr val="accent1">
                    <a:lumMod val="75000"/>
                  </a:schemeClr>
                </a:solidFill>
              </a:rPr>
              <a:t>The brain is the fattiest tissue in the body…</a:t>
            </a:r>
          </a:p>
          <a:p>
            <a:endParaRPr lang="en-US" sz="2800" dirty="0">
              <a:solidFill>
                <a:schemeClr val="accent1">
                  <a:lumMod val="75000"/>
                </a:schemeClr>
              </a:solidFill>
            </a:endParaRPr>
          </a:p>
          <a:p>
            <a:r>
              <a:rPr lang="en-US" sz="2800" dirty="0">
                <a:solidFill>
                  <a:schemeClr val="accent1">
                    <a:lumMod val="75000"/>
                  </a:schemeClr>
                </a:solidFill>
              </a:rPr>
              <a:t>Heavy use can lead to thinking errors and difficulty learning and retaining information…</a:t>
            </a:r>
          </a:p>
          <a:p>
            <a:endParaRPr lang="en-US" sz="2800" dirty="0">
              <a:solidFill>
                <a:schemeClr val="accent1">
                  <a:lumMod val="75000"/>
                </a:schemeClr>
              </a:solidFill>
            </a:endParaRPr>
          </a:p>
          <a:p>
            <a:r>
              <a:rPr lang="en-US" sz="2800" dirty="0">
                <a:solidFill>
                  <a:schemeClr val="accent1">
                    <a:lumMod val="75000"/>
                  </a:schemeClr>
                </a:solidFill>
              </a:rPr>
              <a:t>Changes are much more subtle than other drugs…Which in some ways makes it more dangerous…</a:t>
            </a:r>
            <a:endParaRPr lang="en-US" sz="2800" dirty="0">
              <a:solidFill>
                <a:schemeClr val="accent1">
                  <a:lumMod val="75000"/>
                </a:schemeClr>
              </a:solidFill>
            </a:endParaRPr>
          </a:p>
        </p:txBody>
      </p:sp>
    </p:spTree>
    <p:extLst>
      <p:ext uri="{BB962C8B-B14F-4D97-AF65-F5344CB8AC3E}">
        <p14:creationId xmlns:p14="http://schemas.microsoft.com/office/powerpoint/2010/main" val="206414939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 y="0"/>
            <a:ext cx="9182100" cy="6858000"/>
          </a:xfrm>
          <a:prstGeom prst="rect">
            <a:avLst/>
          </a:prstGeom>
        </p:spPr>
      </p:pic>
      <p:sp>
        <p:nvSpPr>
          <p:cNvPr id="2" name="Rectangle 1"/>
          <p:cNvSpPr/>
          <p:nvPr/>
        </p:nvSpPr>
        <p:spPr>
          <a:xfrm>
            <a:off x="303911" y="722514"/>
            <a:ext cx="5021503" cy="646331"/>
          </a:xfrm>
          <a:prstGeom prst="rect">
            <a:avLst/>
          </a:prstGeom>
        </p:spPr>
        <p:txBody>
          <a:bodyPr wrap="none">
            <a:spAutoFit/>
          </a:bodyPr>
          <a:lstStyle/>
          <a:p>
            <a:r>
              <a:rPr lang="en-US" sz="3600" b="1" dirty="0">
                <a:solidFill>
                  <a:schemeClr val="accent3">
                    <a:lumMod val="75000"/>
                  </a:schemeClr>
                </a:solidFill>
              </a:rPr>
              <a:t>Reasons to be Concerned</a:t>
            </a:r>
          </a:p>
        </p:txBody>
      </p:sp>
      <p:sp>
        <p:nvSpPr>
          <p:cNvPr id="5" name="Rectangle 4"/>
          <p:cNvSpPr/>
          <p:nvPr/>
        </p:nvSpPr>
        <p:spPr>
          <a:xfrm>
            <a:off x="303911" y="1684958"/>
            <a:ext cx="7734300" cy="3970318"/>
          </a:xfrm>
          <a:prstGeom prst="rect">
            <a:avLst/>
          </a:prstGeom>
        </p:spPr>
        <p:txBody>
          <a:bodyPr wrap="square">
            <a:spAutoFit/>
          </a:bodyPr>
          <a:lstStyle/>
          <a:p>
            <a:r>
              <a:rPr lang="en-US" sz="2800" dirty="0">
                <a:solidFill>
                  <a:schemeClr val="accent1">
                    <a:lumMod val="75000"/>
                  </a:schemeClr>
                </a:solidFill>
              </a:rPr>
              <a:t>THC levels in Marijuana today. Some of the Butane Honey Oils have concentrations of up to 90+% THC</a:t>
            </a:r>
            <a:r>
              <a:rPr lang="en-US" sz="2800" dirty="0" smtClean="0">
                <a:solidFill>
                  <a:schemeClr val="accent1">
                    <a:lumMod val="75000"/>
                  </a:schemeClr>
                </a:solidFill>
              </a:rPr>
              <a:t>.</a:t>
            </a:r>
          </a:p>
          <a:p>
            <a:endParaRPr lang="en-US" sz="2800" dirty="0">
              <a:solidFill>
                <a:schemeClr val="accent1">
                  <a:lumMod val="75000"/>
                </a:schemeClr>
              </a:solidFill>
            </a:endParaRPr>
          </a:p>
          <a:p>
            <a:r>
              <a:rPr lang="en-US" sz="2800" dirty="0">
                <a:solidFill>
                  <a:schemeClr val="accent1">
                    <a:lumMod val="75000"/>
                  </a:schemeClr>
                </a:solidFill>
              </a:rPr>
              <a:t>The adverse impact the use of the drug will have on the developing brains of adolescents. Good reason to encourage them to wait until age 25 to begin using. DABBING/VAPING.</a:t>
            </a:r>
          </a:p>
          <a:p>
            <a:r>
              <a:rPr lang="en-US" sz="2800" dirty="0">
                <a:solidFill>
                  <a:schemeClr val="accent1">
                    <a:lumMod val="75000"/>
                  </a:schemeClr>
                </a:solidFill>
              </a:rPr>
              <a:t>Recent “vaping illness” and deaths.</a:t>
            </a:r>
          </a:p>
          <a:p>
            <a:r>
              <a:rPr lang="en-US" sz="2800" dirty="0">
                <a:solidFill>
                  <a:schemeClr val="accent1">
                    <a:lumMod val="75000"/>
                  </a:schemeClr>
                </a:solidFill>
              </a:rPr>
              <a:t>Problems with edibles.</a:t>
            </a:r>
            <a:endParaRPr lang="en-US" sz="2800" dirty="0">
              <a:solidFill>
                <a:schemeClr val="accent1">
                  <a:lumMod val="75000"/>
                </a:schemeClr>
              </a:solidFill>
            </a:endParaRPr>
          </a:p>
        </p:txBody>
      </p:sp>
    </p:spTree>
    <p:extLst>
      <p:ext uri="{BB962C8B-B14F-4D97-AF65-F5344CB8AC3E}">
        <p14:creationId xmlns:p14="http://schemas.microsoft.com/office/powerpoint/2010/main" val="170804812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 y="0"/>
            <a:ext cx="9182100" cy="6858000"/>
          </a:xfrm>
          <a:prstGeom prst="rect">
            <a:avLst/>
          </a:prstGeom>
        </p:spPr>
      </p:pic>
      <p:sp>
        <p:nvSpPr>
          <p:cNvPr id="2" name="Rectangle 1"/>
          <p:cNvSpPr/>
          <p:nvPr/>
        </p:nvSpPr>
        <p:spPr>
          <a:xfrm>
            <a:off x="342900" y="787541"/>
            <a:ext cx="6032500" cy="1200329"/>
          </a:xfrm>
          <a:prstGeom prst="rect">
            <a:avLst/>
          </a:prstGeom>
        </p:spPr>
        <p:txBody>
          <a:bodyPr wrap="square">
            <a:spAutoFit/>
          </a:bodyPr>
          <a:lstStyle/>
          <a:p>
            <a:r>
              <a:rPr lang="en-US" sz="3600" b="1" dirty="0">
                <a:solidFill>
                  <a:schemeClr val="accent3">
                    <a:lumMod val="75000"/>
                  </a:schemeClr>
                </a:solidFill>
              </a:rPr>
              <a:t>Public Sentiment Regarding Legalization of Marijuana</a:t>
            </a:r>
          </a:p>
        </p:txBody>
      </p:sp>
      <p:sp>
        <p:nvSpPr>
          <p:cNvPr id="5" name="Rectangle 4"/>
          <p:cNvSpPr/>
          <p:nvPr/>
        </p:nvSpPr>
        <p:spPr>
          <a:xfrm>
            <a:off x="342900" y="2204999"/>
            <a:ext cx="7023100" cy="3108543"/>
          </a:xfrm>
          <a:prstGeom prst="rect">
            <a:avLst/>
          </a:prstGeom>
        </p:spPr>
        <p:txBody>
          <a:bodyPr wrap="square">
            <a:spAutoFit/>
          </a:bodyPr>
          <a:lstStyle/>
          <a:p>
            <a:r>
              <a:rPr lang="en-US" sz="2800" dirty="0">
                <a:solidFill>
                  <a:schemeClr val="accent1">
                    <a:lumMod val="75000"/>
                  </a:schemeClr>
                </a:solidFill>
              </a:rPr>
              <a:t>The current public sentiment regarding the legalization of recreational use of Marijuana shifted from slightly over 40% five years ago to just under 64%...Over 90% favor the medical use of Marijuana. Although the outcome of legalization is somewhat unclear, there is reason to be concerned…Future workforce???</a:t>
            </a:r>
            <a:endParaRPr lang="en-US" sz="2800" dirty="0">
              <a:solidFill>
                <a:schemeClr val="accent1">
                  <a:lumMod val="75000"/>
                </a:schemeClr>
              </a:solidFill>
            </a:endParaRPr>
          </a:p>
        </p:txBody>
      </p:sp>
    </p:spTree>
    <p:extLst>
      <p:ext uri="{BB962C8B-B14F-4D97-AF65-F5344CB8AC3E}">
        <p14:creationId xmlns:p14="http://schemas.microsoft.com/office/powerpoint/2010/main" val="181668547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 y="0"/>
            <a:ext cx="9182100" cy="6858000"/>
          </a:xfrm>
          <a:prstGeom prst="rect">
            <a:avLst/>
          </a:prstGeom>
        </p:spPr>
      </p:pic>
      <p:sp>
        <p:nvSpPr>
          <p:cNvPr id="2" name="Rectangle 1"/>
          <p:cNvSpPr/>
          <p:nvPr/>
        </p:nvSpPr>
        <p:spPr>
          <a:xfrm>
            <a:off x="516552" y="678934"/>
            <a:ext cx="2834046" cy="646331"/>
          </a:xfrm>
          <a:prstGeom prst="rect">
            <a:avLst/>
          </a:prstGeom>
        </p:spPr>
        <p:txBody>
          <a:bodyPr wrap="none">
            <a:spAutoFit/>
          </a:bodyPr>
          <a:lstStyle/>
          <a:p>
            <a:r>
              <a:rPr lang="en-US" sz="3600" b="1" dirty="0">
                <a:solidFill>
                  <a:schemeClr val="accent3">
                    <a:lumMod val="75000"/>
                  </a:schemeClr>
                </a:solidFill>
              </a:rPr>
              <a:t>Feds vs States</a:t>
            </a:r>
          </a:p>
        </p:txBody>
      </p:sp>
      <p:sp>
        <p:nvSpPr>
          <p:cNvPr id="5" name="Rectangle 4"/>
          <p:cNvSpPr/>
          <p:nvPr/>
        </p:nvSpPr>
        <p:spPr>
          <a:xfrm>
            <a:off x="516552" y="1641039"/>
            <a:ext cx="7340600" cy="4401205"/>
          </a:xfrm>
          <a:prstGeom prst="rect">
            <a:avLst/>
          </a:prstGeom>
        </p:spPr>
        <p:txBody>
          <a:bodyPr wrap="square">
            <a:spAutoFit/>
          </a:bodyPr>
          <a:lstStyle/>
          <a:p>
            <a:r>
              <a:rPr lang="en-US" sz="2800" dirty="0">
                <a:solidFill>
                  <a:schemeClr val="accent1">
                    <a:lumMod val="75000"/>
                  </a:schemeClr>
                </a:solidFill>
              </a:rPr>
              <a:t>Make no mistake that one of the driving forces making the legalization of Marijuana popular is financial. </a:t>
            </a:r>
            <a:endParaRPr lang="en-US" sz="2800" dirty="0" smtClean="0">
              <a:solidFill>
                <a:schemeClr val="accent1">
                  <a:lumMod val="75000"/>
                </a:schemeClr>
              </a:solidFill>
            </a:endParaRPr>
          </a:p>
          <a:p>
            <a:endParaRPr lang="en-US" sz="2800" dirty="0">
              <a:solidFill>
                <a:schemeClr val="accent1">
                  <a:lumMod val="75000"/>
                </a:schemeClr>
              </a:solidFill>
            </a:endParaRPr>
          </a:p>
          <a:p>
            <a:r>
              <a:rPr lang="en-US" sz="2800" dirty="0">
                <a:solidFill>
                  <a:schemeClr val="accent1">
                    <a:lumMod val="75000"/>
                  </a:schemeClr>
                </a:solidFill>
              </a:rPr>
              <a:t>Colorado: 2017 sales were $1.5 Billion and tax revenue was over $500 million.</a:t>
            </a:r>
          </a:p>
          <a:p>
            <a:r>
              <a:rPr lang="en-US" sz="2800" dirty="0">
                <a:solidFill>
                  <a:schemeClr val="accent1">
                    <a:lumMod val="75000"/>
                  </a:schemeClr>
                </a:solidFill>
              </a:rPr>
              <a:t>Oregon: Recreational sales the first week were $11 million and the tax revenue the first 2 months exceeded what they expected for the entire year.</a:t>
            </a:r>
            <a:endParaRPr lang="en-US" sz="2800" dirty="0">
              <a:solidFill>
                <a:schemeClr val="accent1">
                  <a:lumMod val="75000"/>
                </a:schemeClr>
              </a:solidFill>
            </a:endParaRPr>
          </a:p>
        </p:txBody>
      </p:sp>
    </p:spTree>
    <p:extLst>
      <p:ext uri="{BB962C8B-B14F-4D97-AF65-F5344CB8AC3E}">
        <p14:creationId xmlns:p14="http://schemas.microsoft.com/office/powerpoint/2010/main" val="11026847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82100" cy="6858000"/>
          </a:xfrm>
          <a:prstGeom prst="rect">
            <a:avLst/>
          </a:prstGeom>
        </p:spPr>
      </p:pic>
      <p:sp>
        <p:nvSpPr>
          <p:cNvPr id="2" name="Rectangle 1"/>
          <p:cNvSpPr/>
          <p:nvPr/>
        </p:nvSpPr>
        <p:spPr>
          <a:xfrm>
            <a:off x="370358" y="1006396"/>
            <a:ext cx="5406352" cy="646331"/>
          </a:xfrm>
          <a:prstGeom prst="rect">
            <a:avLst/>
          </a:prstGeom>
        </p:spPr>
        <p:txBody>
          <a:bodyPr wrap="none">
            <a:spAutoFit/>
          </a:bodyPr>
          <a:lstStyle/>
          <a:p>
            <a:r>
              <a:rPr lang="en-US" sz="3600" b="1" dirty="0" smtClean="0">
                <a:solidFill>
                  <a:schemeClr val="accent3">
                    <a:lumMod val="75000"/>
                  </a:schemeClr>
                </a:solidFill>
              </a:rPr>
              <a:t>The Past 6 Years in America</a:t>
            </a:r>
            <a:endParaRPr lang="en-US" sz="3600" b="1" dirty="0">
              <a:solidFill>
                <a:schemeClr val="accent3">
                  <a:lumMod val="75000"/>
                </a:schemeClr>
              </a:solidFill>
            </a:endParaRPr>
          </a:p>
        </p:txBody>
      </p:sp>
      <p:sp>
        <p:nvSpPr>
          <p:cNvPr id="5" name="Rectangle 4"/>
          <p:cNvSpPr/>
          <p:nvPr/>
        </p:nvSpPr>
        <p:spPr>
          <a:xfrm>
            <a:off x="370358" y="1870839"/>
            <a:ext cx="7772400" cy="3970318"/>
          </a:xfrm>
          <a:prstGeom prst="rect">
            <a:avLst/>
          </a:prstGeom>
        </p:spPr>
        <p:txBody>
          <a:bodyPr wrap="square">
            <a:spAutoFit/>
          </a:bodyPr>
          <a:lstStyle/>
          <a:p>
            <a:r>
              <a:rPr lang="en-US" sz="2800" dirty="0">
                <a:solidFill>
                  <a:schemeClr val="accent1">
                    <a:lumMod val="75000"/>
                  </a:schemeClr>
                </a:solidFill>
              </a:rPr>
              <a:t>The medical use of Marijuana is legal in 33 states.</a:t>
            </a:r>
          </a:p>
          <a:p>
            <a:r>
              <a:rPr lang="en-US" sz="2800" dirty="0">
                <a:solidFill>
                  <a:schemeClr val="accent1">
                    <a:lumMod val="75000"/>
                  </a:schemeClr>
                </a:solidFill>
              </a:rPr>
              <a:t>The recreational use of Marijuana is legal in 11 states and the District of Columbia.</a:t>
            </a:r>
          </a:p>
          <a:p>
            <a:r>
              <a:rPr lang="en-US" sz="2800" dirty="0">
                <a:solidFill>
                  <a:schemeClr val="accent1">
                    <a:lumMod val="75000"/>
                  </a:schemeClr>
                </a:solidFill>
              </a:rPr>
              <a:t>Vermont was the first state to recently legalize Marijuana for recreational use through the legislative process. $$$</a:t>
            </a:r>
          </a:p>
          <a:p>
            <a:r>
              <a:rPr lang="en-US" sz="2800" dirty="0">
                <a:solidFill>
                  <a:schemeClr val="accent1">
                    <a:lumMod val="75000"/>
                  </a:schemeClr>
                </a:solidFill>
              </a:rPr>
              <a:t>Law enforcement is starting to use oral fluid </a:t>
            </a:r>
            <a:endParaRPr lang="en-US" sz="2800" dirty="0" smtClean="0">
              <a:solidFill>
                <a:schemeClr val="accent1">
                  <a:lumMod val="75000"/>
                </a:schemeClr>
              </a:solidFill>
            </a:endParaRPr>
          </a:p>
          <a:p>
            <a:r>
              <a:rPr lang="en-US" sz="2800" dirty="0" smtClean="0">
                <a:solidFill>
                  <a:schemeClr val="accent1">
                    <a:lumMod val="75000"/>
                  </a:schemeClr>
                </a:solidFill>
              </a:rPr>
              <a:t>testing </a:t>
            </a:r>
            <a:r>
              <a:rPr lang="en-US" sz="2800" dirty="0">
                <a:solidFill>
                  <a:schemeClr val="accent1">
                    <a:lumMod val="75000"/>
                  </a:schemeClr>
                </a:solidFill>
              </a:rPr>
              <a:t>to support “current impairment” </a:t>
            </a:r>
            <a:endParaRPr lang="en-US" sz="2800" dirty="0" smtClean="0">
              <a:solidFill>
                <a:schemeClr val="accent1">
                  <a:lumMod val="75000"/>
                </a:schemeClr>
              </a:solidFill>
            </a:endParaRPr>
          </a:p>
          <a:p>
            <a:r>
              <a:rPr lang="en-US" sz="2800" dirty="0" smtClean="0">
                <a:solidFill>
                  <a:schemeClr val="accent1">
                    <a:lumMod val="75000"/>
                  </a:schemeClr>
                </a:solidFill>
              </a:rPr>
              <a:t>when </a:t>
            </a:r>
            <a:r>
              <a:rPr lang="en-US" sz="2800" dirty="0">
                <a:solidFill>
                  <a:schemeClr val="accent1">
                    <a:lumMod val="75000"/>
                  </a:schemeClr>
                </a:solidFill>
              </a:rPr>
              <a:t>issuing Marijuana DUII’s.</a:t>
            </a:r>
          </a:p>
        </p:txBody>
      </p:sp>
    </p:spTree>
    <p:extLst>
      <p:ext uri="{BB962C8B-B14F-4D97-AF65-F5344CB8AC3E}">
        <p14:creationId xmlns:p14="http://schemas.microsoft.com/office/powerpoint/2010/main" val="382154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 y="0"/>
            <a:ext cx="9182100" cy="6858000"/>
          </a:xfrm>
          <a:prstGeom prst="rect">
            <a:avLst/>
          </a:prstGeom>
        </p:spPr>
      </p:pic>
      <p:sp>
        <p:nvSpPr>
          <p:cNvPr id="5" name="Rectangle 4"/>
          <p:cNvSpPr/>
          <p:nvPr/>
        </p:nvSpPr>
        <p:spPr>
          <a:xfrm>
            <a:off x="304800" y="211435"/>
            <a:ext cx="7721600" cy="2308324"/>
          </a:xfrm>
          <a:prstGeom prst="rect">
            <a:avLst/>
          </a:prstGeom>
        </p:spPr>
        <p:txBody>
          <a:bodyPr wrap="square">
            <a:spAutoFit/>
          </a:bodyPr>
          <a:lstStyle/>
          <a:p>
            <a:r>
              <a:rPr lang="en-US" sz="3600" b="1" dirty="0">
                <a:solidFill>
                  <a:schemeClr val="accent3">
                    <a:lumMod val="75000"/>
                  </a:schemeClr>
                </a:solidFill>
              </a:rPr>
              <a:t>Federally regulated employers are </a:t>
            </a:r>
            <a:endParaRPr lang="en-US" sz="3600" b="1" dirty="0" smtClean="0">
              <a:solidFill>
                <a:schemeClr val="accent3">
                  <a:lumMod val="75000"/>
                </a:schemeClr>
              </a:solidFill>
            </a:endParaRPr>
          </a:p>
          <a:p>
            <a:r>
              <a:rPr lang="en-US" sz="3600" b="1" dirty="0" smtClean="0">
                <a:solidFill>
                  <a:schemeClr val="accent3">
                    <a:lumMod val="75000"/>
                  </a:schemeClr>
                </a:solidFill>
              </a:rPr>
              <a:t>free </a:t>
            </a:r>
            <a:r>
              <a:rPr lang="en-US" sz="3600" b="1" dirty="0">
                <a:solidFill>
                  <a:schemeClr val="accent3">
                    <a:lumMod val="75000"/>
                  </a:schemeClr>
                </a:solidFill>
              </a:rPr>
              <a:t>to adopt a “zero tolerance” </a:t>
            </a:r>
            <a:endParaRPr lang="en-US" sz="3600" b="1" dirty="0" smtClean="0">
              <a:solidFill>
                <a:schemeClr val="accent3">
                  <a:lumMod val="75000"/>
                </a:schemeClr>
              </a:solidFill>
            </a:endParaRPr>
          </a:p>
          <a:p>
            <a:r>
              <a:rPr lang="en-US" sz="3600" b="1" dirty="0" smtClean="0">
                <a:solidFill>
                  <a:schemeClr val="accent3">
                    <a:lumMod val="75000"/>
                  </a:schemeClr>
                </a:solidFill>
              </a:rPr>
              <a:t>policy </a:t>
            </a:r>
            <a:r>
              <a:rPr lang="en-US" sz="3600" b="1" dirty="0">
                <a:solidFill>
                  <a:schemeClr val="accent3">
                    <a:lumMod val="75000"/>
                  </a:schemeClr>
                </a:solidFill>
              </a:rPr>
              <a:t>regarding the off duty use </a:t>
            </a:r>
            <a:endParaRPr lang="en-US" sz="3600" b="1" dirty="0" smtClean="0">
              <a:solidFill>
                <a:schemeClr val="accent3">
                  <a:lumMod val="75000"/>
                </a:schemeClr>
              </a:solidFill>
            </a:endParaRPr>
          </a:p>
          <a:p>
            <a:r>
              <a:rPr lang="en-US" sz="3600" b="1" dirty="0" smtClean="0">
                <a:solidFill>
                  <a:schemeClr val="accent3">
                    <a:lumMod val="75000"/>
                  </a:schemeClr>
                </a:solidFill>
              </a:rPr>
              <a:t>of </a:t>
            </a:r>
            <a:r>
              <a:rPr lang="en-US" sz="3600" b="1" dirty="0">
                <a:solidFill>
                  <a:schemeClr val="accent3">
                    <a:lumMod val="75000"/>
                  </a:schemeClr>
                </a:solidFill>
              </a:rPr>
              <a:t>Marijuana.</a:t>
            </a:r>
          </a:p>
        </p:txBody>
      </p:sp>
      <p:sp>
        <p:nvSpPr>
          <p:cNvPr id="7" name="Rectangle 6"/>
          <p:cNvSpPr/>
          <p:nvPr/>
        </p:nvSpPr>
        <p:spPr>
          <a:xfrm>
            <a:off x="304800" y="2608659"/>
            <a:ext cx="7239000" cy="3539430"/>
          </a:xfrm>
          <a:prstGeom prst="rect">
            <a:avLst/>
          </a:prstGeom>
        </p:spPr>
        <p:txBody>
          <a:bodyPr wrap="square">
            <a:spAutoFit/>
          </a:bodyPr>
          <a:lstStyle/>
          <a:p>
            <a:r>
              <a:rPr lang="en-US" sz="2800" b="1" dirty="0" smtClean="0">
                <a:solidFill>
                  <a:schemeClr val="accent1">
                    <a:lumMod val="75000"/>
                  </a:schemeClr>
                </a:solidFill>
              </a:rPr>
              <a:t>DOT</a:t>
            </a:r>
            <a:endParaRPr lang="en-US" sz="2800" b="1" dirty="0">
              <a:solidFill>
                <a:schemeClr val="accent1">
                  <a:lumMod val="75000"/>
                </a:schemeClr>
              </a:solidFill>
            </a:endParaRPr>
          </a:p>
          <a:p>
            <a:r>
              <a:rPr lang="en-US" sz="2800" b="1" dirty="0" smtClean="0">
                <a:solidFill>
                  <a:schemeClr val="accent1">
                    <a:lumMod val="75000"/>
                  </a:schemeClr>
                </a:solidFill>
              </a:rPr>
              <a:t>Hospitals-Medicare</a:t>
            </a:r>
            <a:endParaRPr lang="en-US" sz="2800" b="1" dirty="0">
              <a:solidFill>
                <a:schemeClr val="accent1">
                  <a:lumMod val="75000"/>
                </a:schemeClr>
              </a:solidFill>
            </a:endParaRPr>
          </a:p>
          <a:p>
            <a:r>
              <a:rPr lang="en-US" sz="2800" b="1" dirty="0" smtClean="0">
                <a:solidFill>
                  <a:schemeClr val="accent1">
                    <a:lumMod val="75000"/>
                  </a:schemeClr>
                </a:solidFill>
              </a:rPr>
              <a:t>Public Agencies</a:t>
            </a:r>
          </a:p>
          <a:p>
            <a:endParaRPr lang="en-US" sz="2800" b="1" dirty="0">
              <a:solidFill>
                <a:schemeClr val="accent1">
                  <a:lumMod val="75000"/>
                </a:schemeClr>
              </a:solidFill>
            </a:endParaRPr>
          </a:p>
          <a:p>
            <a:r>
              <a:rPr lang="en-US" sz="2800" dirty="0">
                <a:solidFill>
                  <a:schemeClr val="accent1">
                    <a:lumMod val="75000"/>
                  </a:schemeClr>
                </a:solidFill>
              </a:rPr>
              <a:t>Non Federally regulated employers and licensing boards may want to take a more cautionary approach until things are sorted out as a result of legal challenges</a:t>
            </a:r>
          </a:p>
        </p:txBody>
      </p:sp>
    </p:spTree>
    <p:extLst>
      <p:ext uri="{BB962C8B-B14F-4D97-AF65-F5344CB8AC3E}">
        <p14:creationId xmlns:p14="http://schemas.microsoft.com/office/powerpoint/2010/main" val="195164743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 y="0"/>
            <a:ext cx="9182100" cy="6858000"/>
          </a:xfrm>
          <a:prstGeom prst="rect">
            <a:avLst/>
          </a:prstGeom>
        </p:spPr>
      </p:pic>
      <p:sp>
        <p:nvSpPr>
          <p:cNvPr id="2" name="Rectangle 1"/>
          <p:cNvSpPr/>
          <p:nvPr/>
        </p:nvSpPr>
        <p:spPr>
          <a:xfrm>
            <a:off x="228600" y="455513"/>
            <a:ext cx="4325287" cy="646331"/>
          </a:xfrm>
          <a:prstGeom prst="rect">
            <a:avLst/>
          </a:prstGeom>
        </p:spPr>
        <p:txBody>
          <a:bodyPr wrap="none">
            <a:spAutoFit/>
          </a:bodyPr>
          <a:lstStyle/>
          <a:p>
            <a:r>
              <a:rPr lang="en-US" sz="3600" b="1" dirty="0" smtClean="0">
                <a:solidFill>
                  <a:schemeClr val="accent3">
                    <a:lumMod val="75000"/>
                  </a:schemeClr>
                </a:solidFill>
              </a:rPr>
              <a:t>CBD’s, Hemp and THC</a:t>
            </a:r>
            <a:endParaRPr lang="en-US" sz="3600" b="1" dirty="0">
              <a:solidFill>
                <a:schemeClr val="accent3">
                  <a:lumMod val="75000"/>
                </a:schemeClr>
              </a:solidFill>
            </a:endParaRPr>
          </a:p>
        </p:txBody>
      </p:sp>
      <p:sp>
        <p:nvSpPr>
          <p:cNvPr id="5" name="Rectangle 4"/>
          <p:cNvSpPr/>
          <p:nvPr/>
        </p:nvSpPr>
        <p:spPr>
          <a:xfrm>
            <a:off x="228600" y="1394599"/>
            <a:ext cx="7620000" cy="4524315"/>
          </a:xfrm>
          <a:prstGeom prst="rect">
            <a:avLst/>
          </a:prstGeom>
        </p:spPr>
        <p:txBody>
          <a:bodyPr wrap="square">
            <a:spAutoFit/>
          </a:bodyPr>
          <a:lstStyle/>
          <a:p>
            <a:r>
              <a:rPr lang="en-US" sz="2400" dirty="0">
                <a:solidFill>
                  <a:schemeClr val="accent1">
                    <a:lumMod val="75000"/>
                  </a:schemeClr>
                </a:solidFill>
              </a:rPr>
              <a:t>One of the issues creating confusion is that science is finding that Marijuana does have some therapeutic/medical benefits. One example is the use of </a:t>
            </a:r>
            <a:r>
              <a:rPr lang="en-US" sz="2400" dirty="0" err="1">
                <a:solidFill>
                  <a:schemeClr val="accent1">
                    <a:lumMod val="75000"/>
                  </a:schemeClr>
                </a:solidFill>
              </a:rPr>
              <a:t>Cannabidiols</a:t>
            </a:r>
            <a:r>
              <a:rPr lang="en-US" sz="2400" dirty="0">
                <a:solidFill>
                  <a:schemeClr val="accent1">
                    <a:lumMod val="75000"/>
                  </a:schemeClr>
                </a:solidFill>
              </a:rPr>
              <a:t> (CBD’s) in treating seizure disorders and pain(NFL). There are 483 active chemicals in Marijuana.</a:t>
            </a:r>
          </a:p>
          <a:p>
            <a:endParaRPr lang="en-US" sz="2400" dirty="0">
              <a:solidFill>
                <a:schemeClr val="accent1">
                  <a:lumMod val="75000"/>
                </a:schemeClr>
              </a:solidFill>
            </a:endParaRPr>
          </a:p>
          <a:p>
            <a:r>
              <a:rPr lang="en-US" sz="2400" dirty="0">
                <a:solidFill>
                  <a:schemeClr val="accent1">
                    <a:lumMod val="75000"/>
                  </a:schemeClr>
                </a:solidFill>
              </a:rPr>
              <a:t>Legalization of Hemp in all but 2 states. Oklahoma and Idaho. Hemp can contain up to .3% THC.</a:t>
            </a:r>
          </a:p>
          <a:p>
            <a:endParaRPr lang="en-US" sz="2400" dirty="0">
              <a:solidFill>
                <a:schemeClr val="accent1">
                  <a:lumMod val="75000"/>
                </a:schemeClr>
              </a:solidFill>
            </a:endParaRPr>
          </a:p>
          <a:p>
            <a:r>
              <a:rPr lang="en-US" sz="2400" dirty="0">
                <a:solidFill>
                  <a:schemeClr val="accent1">
                    <a:lumMod val="75000"/>
                  </a:schemeClr>
                </a:solidFill>
              </a:rPr>
              <a:t>What this has created is a heated debate in Washington DC to reclassify Marijuana from a Schedule I to a Schedule II drug. Oregon has already done this.</a:t>
            </a:r>
            <a:endParaRPr lang="en-US" sz="2400" dirty="0">
              <a:solidFill>
                <a:schemeClr val="accent1">
                  <a:lumMod val="75000"/>
                </a:schemeClr>
              </a:solidFill>
            </a:endParaRPr>
          </a:p>
        </p:txBody>
      </p:sp>
    </p:spTree>
    <p:extLst>
      <p:ext uri="{BB962C8B-B14F-4D97-AF65-F5344CB8AC3E}">
        <p14:creationId xmlns:p14="http://schemas.microsoft.com/office/powerpoint/2010/main" val="203931040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 y="0"/>
            <a:ext cx="9182100" cy="6858000"/>
          </a:xfrm>
          <a:prstGeom prst="rect">
            <a:avLst/>
          </a:prstGeom>
        </p:spPr>
      </p:pic>
      <p:sp>
        <p:nvSpPr>
          <p:cNvPr id="2" name="Rectangle 1"/>
          <p:cNvSpPr/>
          <p:nvPr/>
        </p:nvSpPr>
        <p:spPr>
          <a:xfrm>
            <a:off x="400364" y="551934"/>
            <a:ext cx="5628657" cy="646331"/>
          </a:xfrm>
          <a:prstGeom prst="rect">
            <a:avLst/>
          </a:prstGeom>
        </p:spPr>
        <p:txBody>
          <a:bodyPr wrap="none">
            <a:spAutoFit/>
          </a:bodyPr>
          <a:lstStyle/>
          <a:p>
            <a:r>
              <a:rPr lang="en-US" sz="3600" b="1" dirty="0">
                <a:solidFill>
                  <a:schemeClr val="accent3">
                    <a:lumMod val="75000"/>
                  </a:schemeClr>
                </a:solidFill>
              </a:rPr>
              <a:t>Recent FDA Announcements</a:t>
            </a:r>
          </a:p>
        </p:txBody>
      </p:sp>
      <p:sp>
        <p:nvSpPr>
          <p:cNvPr id="3" name="Rectangle 2"/>
          <p:cNvSpPr/>
          <p:nvPr/>
        </p:nvSpPr>
        <p:spPr>
          <a:xfrm>
            <a:off x="400364" y="1443841"/>
            <a:ext cx="7467600" cy="3970318"/>
          </a:xfrm>
          <a:prstGeom prst="rect">
            <a:avLst/>
          </a:prstGeom>
        </p:spPr>
        <p:txBody>
          <a:bodyPr wrap="square">
            <a:spAutoFit/>
          </a:bodyPr>
          <a:lstStyle/>
          <a:p>
            <a:r>
              <a:rPr lang="en-US" sz="2800" dirty="0">
                <a:solidFill>
                  <a:schemeClr val="accent1">
                    <a:lumMod val="75000"/>
                  </a:schemeClr>
                </a:solidFill>
              </a:rPr>
              <a:t>Although there has been a great deal of pressure at the Federal level for Marijuana to be rescheduled as a Schedule II drug the FDA recently announced that they were not going to make that change.</a:t>
            </a:r>
          </a:p>
          <a:p>
            <a:endParaRPr lang="en-US" sz="2800" dirty="0">
              <a:solidFill>
                <a:schemeClr val="accent1">
                  <a:lumMod val="75000"/>
                </a:schemeClr>
              </a:solidFill>
            </a:endParaRPr>
          </a:p>
          <a:p>
            <a:r>
              <a:rPr lang="en-US" sz="2800" dirty="0">
                <a:solidFill>
                  <a:schemeClr val="accent1">
                    <a:lumMod val="75000"/>
                  </a:schemeClr>
                </a:solidFill>
              </a:rPr>
              <a:t>At the same time they announced that they were lifting the restrictions regarding the research of Marijuana in America.</a:t>
            </a:r>
            <a:endParaRPr lang="en-US" sz="2800" dirty="0">
              <a:solidFill>
                <a:schemeClr val="accent1">
                  <a:lumMod val="75000"/>
                </a:schemeClr>
              </a:solidFill>
            </a:endParaRPr>
          </a:p>
        </p:txBody>
      </p:sp>
    </p:spTree>
    <p:extLst>
      <p:ext uri="{BB962C8B-B14F-4D97-AF65-F5344CB8AC3E}">
        <p14:creationId xmlns:p14="http://schemas.microsoft.com/office/powerpoint/2010/main" val="113799710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 y="0"/>
            <a:ext cx="9182100" cy="6858000"/>
          </a:xfrm>
          <a:prstGeom prst="rect">
            <a:avLst/>
          </a:prstGeom>
        </p:spPr>
      </p:pic>
      <p:sp>
        <p:nvSpPr>
          <p:cNvPr id="2" name="Rectangle 1"/>
          <p:cNvSpPr/>
          <p:nvPr/>
        </p:nvSpPr>
        <p:spPr>
          <a:xfrm>
            <a:off x="290533" y="1047234"/>
            <a:ext cx="7028975" cy="646331"/>
          </a:xfrm>
          <a:prstGeom prst="rect">
            <a:avLst/>
          </a:prstGeom>
        </p:spPr>
        <p:txBody>
          <a:bodyPr wrap="none">
            <a:spAutoFit/>
          </a:bodyPr>
          <a:lstStyle/>
          <a:p>
            <a:r>
              <a:rPr lang="en-US" sz="3600" b="1" dirty="0">
                <a:solidFill>
                  <a:schemeClr val="accent3">
                    <a:lumMod val="75000"/>
                  </a:schemeClr>
                </a:solidFill>
              </a:rPr>
              <a:t>Employer/Supervisor Responsibility</a:t>
            </a:r>
          </a:p>
        </p:txBody>
      </p:sp>
      <p:sp>
        <p:nvSpPr>
          <p:cNvPr id="3" name="Rectangle 2"/>
          <p:cNvSpPr/>
          <p:nvPr/>
        </p:nvSpPr>
        <p:spPr>
          <a:xfrm>
            <a:off x="290533" y="1944638"/>
            <a:ext cx="7505700" cy="3539430"/>
          </a:xfrm>
          <a:prstGeom prst="rect">
            <a:avLst/>
          </a:prstGeom>
        </p:spPr>
        <p:txBody>
          <a:bodyPr wrap="square">
            <a:spAutoFit/>
          </a:bodyPr>
          <a:lstStyle/>
          <a:p>
            <a:r>
              <a:rPr lang="en-US" sz="2800" dirty="0">
                <a:solidFill>
                  <a:schemeClr val="accent1">
                    <a:lumMod val="75000"/>
                  </a:schemeClr>
                </a:solidFill>
              </a:rPr>
              <a:t>Under Federal and State labor laws employers are obligated to maintain a safe work environment for all employees.</a:t>
            </a:r>
          </a:p>
          <a:p>
            <a:endParaRPr lang="en-US" sz="2800" dirty="0">
              <a:solidFill>
                <a:schemeClr val="accent1">
                  <a:lumMod val="75000"/>
                </a:schemeClr>
              </a:solidFill>
            </a:endParaRPr>
          </a:p>
          <a:p>
            <a:r>
              <a:rPr lang="en-US" sz="2800" dirty="0">
                <a:solidFill>
                  <a:schemeClr val="accent1">
                    <a:lumMod val="75000"/>
                  </a:schemeClr>
                </a:solidFill>
              </a:rPr>
              <a:t>Anyone acting as an “agent” for the employer must address employees that present for work and appear to be questionably “fit for duty” for whatever reason.</a:t>
            </a:r>
            <a:endParaRPr lang="en-US" sz="2800" dirty="0">
              <a:solidFill>
                <a:schemeClr val="accent1">
                  <a:lumMod val="75000"/>
                </a:schemeClr>
              </a:solidFill>
            </a:endParaRPr>
          </a:p>
        </p:txBody>
      </p:sp>
    </p:spTree>
    <p:extLst>
      <p:ext uri="{BB962C8B-B14F-4D97-AF65-F5344CB8AC3E}">
        <p14:creationId xmlns:p14="http://schemas.microsoft.com/office/powerpoint/2010/main" val="82800036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 y="0"/>
            <a:ext cx="9182100" cy="6858000"/>
          </a:xfrm>
          <a:prstGeom prst="rect">
            <a:avLst/>
          </a:prstGeom>
        </p:spPr>
      </p:pic>
      <p:sp>
        <p:nvSpPr>
          <p:cNvPr id="2" name="Rectangle 1"/>
          <p:cNvSpPr/>
          <p:nvPr/>
        </p:nvSpPr>
        <p:spPr>
          <a:xfrm>
            <a:off x="337379" y="1212334"/>
            <a:ext cx="7272953" cy="646331"/>
          </a:xfrm>
          <a:prstGeom prst="rect">
            <a:avLst/>
          </a:prstGeom>
        </p:spPr>
        <p:txBody>
          <a:bodyPr wrap="none">
            <a:spAutoFit/>
          </a:bodyPr>
          <a:lstStyle/>
          <a:p>
            <a:r>
              <a:rPr lang="en-US" sz="3600" b="1" dirty="0" smtClean="0">
                <a:solidFill>
                  <a:schemeClr val="accent3">
                    <a:lumMod val="75000"/>
                  </a:schemeClr>
                </a:solidFill>
              </a:rPr>
              <a:t>Symptoms of Possible Marijuana Use</a:t>
            </a:r>
            <a:endParaRPr lang="en-US" sz="3600" b="1" dirty="0">
              <a:solidFill>
                <a:schemeClr val="accent3">
                  <a:lumMod val="75000"/>
                </a:schemeClr>
              </a:solidFill>
            </a:endParaRPr>
          </a:p>
        </p:txBody>
      </p:sp>
      <p:sp>
        <p:nvSpPr>
          <p:cNvPr id="3" name="Rectangle 2"/>
          <p:cNvSpPr/>
          <p:nvPr/>
        </p:nvSpPr>
        <p:spPr>
          <a:xfrm>
            <a:off x="337379" y="2071638"/>
            <a:ext cx="7073900" cy="3539430"/>
          </a:xfrm>
          <a:prstGeom prst="rect">
            <a:avLst/>
          </a:prstGeom>
        </p:spPr>
        <p:txBody>
          <a:bodyPr wrap="square">
            <a:spAutoFit/>
          </a:bodyPr>
          <a:lstStyle/>
          <a:p>
            <a:r>
              <a:rPr lang="en-US" sz="2800" b="1" dirty="0">
                <a:solidFill>
                  <a:schemeClr val="accent1">
                    <a:lumMod val="75000"/>
                  </a:schemeClr>
                </a:solidFill>
              </a:rPr>
              <a:t>1. </a:t>
            </a:r>
            <a:r>
              <a:rPr lang="en-US" sz="2800" dirty="0">
                <a:solidFill>
                  <a:schemeClr val="accent1">
                    <a:lumMod val="75000"/>
                  </a:schemeClr>
                </a:solidFill>
              </a:rPr>
              <a:t>Difficulty staying focused on task.</a:t>
            </a:r>
          </a:p>
          <a:p>
            <a:r>
              <a:rPr lang="en-US" sz="2800" b="1" dirty="0">
                <a:solidFill>
                  <a:schemeClr val="accent1">
                    <a:lumMod val="75000"/>
                  </a:schemeClr>
                </a:solidFill>
              </a:rPr>
              <a:t>2. </a:t>
            </a:r>
            <a:r>
              <a:rPr lang="en-US" sz="2800" dirty="0">
                <a:solidFill>
                  <a:schemeClr val="accent1">
                    <a:lumMod val="75000"/>
                  </a:schemeClr>
                </a:solidFill>
              </a:rPr>
              <a:t>Minimizing complacency.</a:t>
            </a:r>
          </a:p>
          <a:p>
            <a:r>
              <a:rPr lang="en-US" sz="2800" b="1" dirty="0">
                <a:solidFill>
                  <a:schemeClr val="accent1">
                    <a:lumMod val="75000"/>
                  </a:schemeClr>
                </a:solidFill>
              </a:rPr>
              <a:t>3</a:t>
            </a:r>
            <a:r>
              <a:rPr lang="en-US" sz="2800" dirty="0">
                <a:solidFill>
                  <a:schemeClr val="accent1">
                    <a:lumMod val="75000"/>
                  </a:schemeClr>
                </a:solidFill>
              </a:rPr>
              <a:t>. Distortion of  time and space.</a:t>
            </a:r>
          </a:p>
          <a:p>
            <a:r>
              <a:rPr lang="en-US" sz="2800" b="1" dirty="0">
                <a:solidFill>
                  <a:schemeClr val="accent1">
                    <a:lumMod val="75000"/>
                  </a:schemeClr>
                </a:solidFill>
              </a:rPr>
              <a:t>4. </a:t>
            </a:r>
            <a:r>
              <a:rPr lang="en-US" sz="2800" dirty="0">
                <a:solidFill>
                  <a:schemeClr val="accent1">
                    <a:lumMod val="75000"/>
                  </a:schemeClr>
                </a:solidFill>
              </a:rPr>
              <a:t>Isolating.</a:t>
            </a:r>
          </a:p>
          <a:p>
            <a:r>
              <a:rPr lang="en-US" sz="2800" b="1" dirty="0">
                <a:solidFill>
                  <a:schemeClr val="accent1">
                    <a:lumMod val="75000"/>
                  </a:schemeClr>
                </a:solidFill>
              </a:rPr>
              <a:t>5. </a:t>
            </a:r>
            <a:r>
              <a:rPr lang="en-US" sz="2800" dirty="0">
                <a:solidFill>
                  <a:schemeClr val="accent1">
                    <a:lumMod val="75000"/>
                  </a:schemeClr>
                </a:solidFill>
              </a:rPr>
              <a:t>Confusion.</a:t>
            </a:r>
          </a:p>
          <a:p>
            <a:r>
              <a:rPr lang="en-US" sz="2800" b="1" dirty="0">
                <a:solidFill>
                  <a:schemeClr val="accent1">
                    <a:lumMod val="75000"/>
                  </a:schemeClr>
                </a:solidFill>
              </a:rPr>
              <a:t>6. </a:t>
            </a:r>
            <a:r>
              <a:rPr lang="en-US" sz="2800" dirty="0">
                <a:solidFill>
                  <a:schemeClr val="accent1">
                    <a:lumMod val="75000"/>
                  </a:schemeClr>
                </a:solidFill>
              </a:rPr>
              <a:t>Short and long term memory problems.</a:t>
            </a:r>
          </a:p>
          <a:p>
            <a:r>
              <a:rPr lang="en-US" sz="2800" b="1" dirty="0">
                <a:solidFill>
                  <a:schemeClr val="accent1">
                    <a:lumMod val="75000"/>
                  </a:schemeClr>
                </a:solidFill>
              </a:rPr>
              <a:t>7. </a:t>
            </a:r>
            <a:r>
              <a:rPr lang="en-US" sz="2800" dirty="0">
                <a:solidFill>
                  <a:schemeClr val="accent1">
                    <a:lumMod val="75000"/>
                  </a:schemeClr>
                </a:solidFill>
              </a:rPr>
              <a:t>Disheveled appearance.</a:t>
            </a:r>
          </a:p>
          <a:p>
            <a:r>
              <a:rPr lang="en-US" sz="2800" b="1" dirty="0">
                <a:solidFill>
                  <a:schemeClr val="accent1">
                    <a:lumMod val="75000"/>
                  </a:schemeClr>
                </a:solidFill>
              </a:rPr>
              <a:t>8. </a:t>
            </a:r>
            <a:r>
              <a:rPr lang="en-US" sz="2800" dirty="0">
                <a:solidFill>
                  <a:schemeClr val="accent1">
                    <a:lumMod val="75000"/>
                  </a:schemeClr>
                </a:solidFill>
              </a:rPr>
              <a:t>Inappropriate laughter.</a:t>
            </a:r>
            <a:endParaRPr lang="en-US" sz="2800" dirty="0">
              <a:solidFill>
                <a:schemeClr val="accent1">
                  <a:lumMod val="75000"/>
                </a:schemeClr>
              </a:solidFill>
            </a:endParaRPr>
          </a:p>
        </p:txBody>
      </p:sp>
    </p:spTree>
    <p:extLst>
      <p:ext uri="{BB962C8B-B14F-4D97-AF65-F5344CB8AC3E}">
        <p14:creationId xmlns:p14="http://schemas.microsoft.com/office/powerpoint/2010/main" val="50801796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 y="0"/>
            <a:ext cx="9182100" cy="6858000"/>
          </a:xfrm>
          <a:prstGeom prst="rect">
            <a:avLst/>
          </a:prstGeom>
        </p:spPr>
      </p:pic>
      <p:sp>
        <p:nvSpPr>
          <p:cNvPr id="2" name="Rectangle 1"/>
          <p:cNvSpPr/>
          <p:nvPr/>
        </p:nvSpPr>
        <p:spPr>
          <a:xfrm>
            <a:off x="374275" y="1339334"/>
            <a:ext cx="3863494" cy="646331"/>
          </a:xfrm>
          <a:prstGeom prst="rect">
            <a:avLst/>
          </a:prstGeom>
        </p:spPr>
        <p:txBody>
          <a:bodyPr wrap="none">
            <a:spAutoFit/>
          </a:bodyPr>
          <a:lstStyle/>
          <a:p>
            <a:r>
              <a:rPr lang="en-US" sz="3600" b="1" dirty="0">
                <a:solidFill>
                  <a:schemeClr val="accent3">
                    <a:lumMod val="75000"/>
                  </a:schemeClr>
                </a:solidFill>
              </a:rPr>
              <a:t>Employers Concern</a:t>
            </a:r>
          </a:p>
        </p:txBody>
      </p:sp>
      <p:sp>
        <p:nvSpPr>
          <p:cNvPr id="3" name="Rectangle 2"/>
          <p:cNvSpPr/>
          <p:nvPr/>
        </p:nvSpPr>
        <p:spPr>
          <a:xfrm>
            <a:off x="374275" y="2267972"/>
            <a:ext cx="6565900" cy="2677656"/>
          </a:xfrm>
          <a:prstGeom prst="rect">
            <a:avLst/>
          </a:prstGeom>
        </p:spPr>
        <p:txBody>
          <a:bodyPr wrap="square">
            <a:spAutoFit/>
          </a:bodyPr>
          <a:lstStyle/>
          <a:p>
            <a:r>
              <a:rPr lang="en-US" sz="2800" dirty="0">
                <a:solidFill>
                  <a:schemeClr val="accent1">
                    <a:lumMod val="75000"/>
                  </a:schemeClr>
                </a:solidFill>
              </a:rPr>
              <a:t>When an employee is using marijuana medically or recreationally are they “fit for duty”?</a:t>
            </a:r>
          </a:p>
          <a:p>
            <a:endParaRPr lang="en-US" sz="2800" dirty="0">
              <a:solidFill>
                <a:schemeClr val="accent1">
                  <a:lumMod val="75000"/>
                </a:schemeClr>
              </a:solidFill>
            </a:endParaRPr>
          </a:p>
          <a:p>
            <a:r>
              <a:rPr lang="en-US" sz="2800" dirty="0">
                <a:solidFill>
                  <a:schemeClr val="accent1">
                    <a:lumMod val="75000"/>
                  </a:schemeClr>
                </a:solidFill>
              </a:rPr>
              <a:t>Currently science is unable to define when someone using Marijuana is “impaired”</a:t>
            </a:r>
            <a:endParaRPr lang="en-US" sz="2800" dirty="0">
              <a:solidFill>
                <a:schemeClr val="accent1">
                  <a:lumMod val="75000"/>
                </a:schemeClr>
              </a:solidFill>
            </a:endParaRPr>
          </a:p>
        </p:txBody>
      </p:sp>
    </p:spTree>
    <p:extLst>
      <p:ext uri="{BB962C8B-B14F-4D97-AF65-F5344CB8AC3E}">
        <p14:creationId xmlns:p14="http://schemas.microsoft.com/office/powerpoint/2010/main" val="201035689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 y="0"/>
            <a:ext cx="9182100" cy="6858000"/>
          </a:xfrm>
          <a:prstGeom prst="rect">
            <a:avLst/>
          </a:prstGeom>
        </p:spPr>
      </p:pic>
      <p:sp>
        <p:nvSpPr>
          <p:cNvPr id="2" name="Rectangle 1"/>
          <p:cNvSpPr/>
          <p:nvPr/>
        </p:nvSpPr>
        <p:spPr>
          <a:xfrm>
            <a:off x="-38100" y="1771134"/>
            <a:ext cx="8318500" cy="1107996"/>
          </a:xfrm>
          <a:prstGeom prst="rect">
            <a:avLst/>
          </a:prstGeom>
        </p:spPr>
        <p:txBody>
          <a:bodyPr wrap="square">
            <a:spAutoFit/>
          </a:bodyPr>
          <a:lstStyle/>
          <a:p>
            <a:pPr algn="ctr"/>
            <a:r>
              <a:rPr lang="en-US" sz="6600" b="1" dirty="0">
                <a:solidFill>
                  <a:schemeClr val="accent3">
                    <a:lumMod val="75000"/>
                  </a:schemeClr>
                </a:solidFill>
              </a:rPr>
              <a:t> Future</a:t>
            </a:r>
          </a:p>
        </p:txBody>
      </p:sp>
      <p:sp>
        <p:nvSpPr>
          <p:cNvPr id="3" name="Rectangle 2"/>
          <p:cNvSpPr/>
          <p:nvPr/>
        </p:nvSpPr>
        <p:spPr>
          <a:xfrm>
            <a:off x="-38100" y="2973864"/>
            <a:ext cx="8318500" cy="1200329"/>
          </a:xfrm>
          <a:prstGeom prst="rect">
            <a:avLst/>
          </a:prstGeom>
        </p:spPr>
        <p:txBody>
          <a:bodyPr wrap="square">
            <a:spAutoFit/>
          </a:bodyPr>
          <a:lstStyle/>
          <a:p>
            <a:pPr algn="ctr"/>
            <a:r>
              <a:rPr lang="en-US" sz="3600" b="1" dirty="0">
                <a:solidFill>
                  <a:schemeClr val="accent1">
                    <a:lumMod val="75000"/>
                  </a:schemeClr>
                </a:solidFill>
              </a:rPr>
              <a:t>What Should Employers and Health Professional Boards Do???</a:t>
            </a:r>
          </a:p>
        </p:txBody>
      </p:sp>
    </p:spTree>
    <p:extLst>
      <p:ext uri="{BB962C8B-B14F-4D97-AF65-F5344CB8AC3E}">
        <p14:creationId xmlns:p14="http://schemas.microsoft.com/office/powerpoint/2010/main" val="170811601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 y="0"/>
            <a:ext cx="9182100" cy="6858000"/>
          </a:xfrm>
          <a:prstGeom prst="rect">
            <a:avLst/>
          </a:prstGeom>
        </p:spPr>
      </p:pic>
      <p:sp>
        <p:nvSpPr>
          <p:cNvPr id="2" name="Rectangle 1"/>
          <p:cNvSpPr/>
          <p:nvPr/>
        </p:nvSpPr>
        <p:spPr>
          <a:xfrm>
            <a:off x="341847" y="461139"/>
            <a:ext cx="2244717" cy="646331"/>
          </a:xfrm>
          <a:prstGeom prst="rect">
            <a:avLst/>
          </a:prstGeom>
        </p:spPr>
        <p:txBody>
          <a:bodyPr wrap="none">
            <a:spAutoFit/>
          </a:bodyPr>
          <a:lstStyle/>
          <a:p>
            <a:r>
              <a:rPr lang="en-US" sz="3600" b="1" dirty="0">
                <a:solidFill>
                  <a:schemeClr val="accent3">
                    <a:lumMod val="75000"/>
                  </a:schemeClr>
                </a:solidFill>
              </a:rPr>
              <a:t>Challenges</a:t>
            </a:r>
          </a:p>
        </p:txBody>
      </p:sp>
      <p:sp>
        <p:nvSpPr>
          <p:cNvPr id="3" name="Rectangle 2"/>
          <p:cNvSpPr/>
          <p:nvPr/>
        </p:nvSpPr>
        <p:spPr>
          <a:xfrm>
            <a:off x="341847" y="1313240"/>
            <a:ext cx="7607300" cy="4832092"/>
          </a:xfrm>
          <a:prstGeom prst="rect">
            <a:avLst/>
          </a:prstGeom>
        </p:spPr>
        <p:txBody>
          <a:bodyPr wrap="square">
            <a:spAutoFit/>
          </a:bodyPr>
          <a:lstStyle/>
          <a:p>
            <a:r>
              <a:rPr lang="en-US" sz="2800" b="1" dirty="0">
                <a:solidFill>
                  <a:schemeClr val="accent1">
                    <a:lumMod val="75000"/>
                  </a:schemeClr>
                </a:solidFill>
              </a:rPr>
              <a:t>*</a:t>
            </a:r>
            <a:r>
              <a:rPr lang="en-US" sz="2800" dirty="0">
                <a:solidFill>
                  <a:schemeClr val="accent1">
                    <a:lumMod val="75000"/>
                  </a:schemeClr>
                </a:solidFill>
              </a:rPr>
              <a:t>Unlike alcohol marijuana has no testing regarding being “currently” impaired.</a:t>
            </a:r>
          </a:p>
          <a:p>
            <a:endParaRPr lang="en-US" sz="2800" dirty="0">
              <a:solidFill>
                <a:schemeClr val="accent1">
                  <a:lumMod val="75000"/>
                </a:schemeClr>
              </a:solidFill>
            </a:endParaRPr>
          </a:p>
          <a:p>
            <a:r>
              <a:rPr lang="en-US" sz="2800" b="1" dirty="0">
                <a:solidFill>
                  <a:schemeClr val="accent1">
                    <a:lumMod val="75000"/>
                  </a:schemeClr>
                </a:solidFill>
              </a:rPr>
              <a:t>*</a:t>
            </a:r>
            <a:r>
              <a:rPr lang="en-US" sz="2800" dirty="0">
                <a:solidFill>
                  <a:schemeClr val="accent1">
                    <a:lumMod val="75000"/>
                  </a:schemeClr>
                </a:solidFill>
              </a:rPr>
              <a:t>Until the science catches up, measuring current impairment in the workplace or while driving will be difficult to establish.</a:t>
            </a:r>
          </a:p>
          <a:p>
            <a:endParaRPr lang="en-US" sz="2800" dirty="0">
              <a:solidFill>
                <a:schemeClr val="accent1">
                  <a:lumMod val="75000"/>
                </a:schemeClr>
              </a:solidFill>
            </a:endParaRPr>
          </a:p>
          <a:p>
            <a:r>
              <a:rPr lang="en-US" sz="2800" b="1" dirty="0">
                <a:solidFill>
                  <a:schemeClr val="accent1">
                    <a:lumMod val="75000"/>
                  </a:schemeClr>
                </a:solidFill>
              </a:rPr>
              <a:t>*</a:t>
            </a:r>
            <a:r>
              <a:rPr lang="en-US" sz="2800" dirty="0">
                <a:solidFill>
                  <a:schemeClr val="accent1">
                    <a:lumMod val="75000"/>
                  </a:schemeClr>
                </a:solidFill>
              </a:rPr>
              <a:t>Some employers and unions have indicated </a:t>
            </a:r>
            <a:endParaRPr lang="en-US" sz="2800" dirty="0" smtClean="0">
              <a:solidFill>
                <a:schemeClr val="accent1">
                  <a:lumMod val="75000"/>
                </a:schemeClr>
              </a:solidFill>
            </a:endParaRPr>
          </a:p>
          <a:p>
            <a:r>
              <a:rPr lang="en-US" sz="2800" dirty="0" smtClean="0">
                <a:solidFill>
                  <a:schemeClr val="accent1">
                    <a:lumMod val="75000"/>
                  </a:schemeClr>
                </a:solidFill>
              </a:rPr>
              <a:t>that </a:t>
            </a:r>
            <a:r>
              <a:rPr lang="en-US" sz="2800" dirty="0">
                <a:solidFill>
                  <a:schemeClr val="accent1">
                    <a:lumMod val="75000"/>
                  </a:schemeClr>
                </a:solidFill>
              </a:rPr>
              <a:t>as soon as they come up with a defendable impairment test they will lift their ban on </a:t>
            </a:r>
            <a:endParaRPr lang="en-US" sz="2800" dirty="0" smtClean="0">
              <a:solidFill>
                <a:schemeClr val="accent1">
                  <a:lumMod val="75000"/>
                </a:schemeClr>
              </a:solidFill>
            </a:endParaRPr>
          </a:p>
          <a:p>
            <a:r>
              <a:rPr lang="en-US" sz="2800" dirty="0" smtClean="0">
                <a:solidFill>
                  <a:schemeClr val="accent1">
                    <a:lumMod val="75000"/>
                  </a:schemeClr>
                </a:solidFill>
              </a:rPr>
              <a:t>“</a:t>
            </a:r>
            <a:r>
              <a:rPr lang="en-US" sz="2800" dirty="0">
                <a:solidFill>
                  <a:schemeClr val="accent1">
                    <a:lumMod val="75000"/>
                  </a:schemeClr>
                </a:solidFill>
              </a:rPr>
              <a:t>off duty” Marijuana </a:t>
            </a:r>
            <a:r>
              <a:rPr lang="en-US" sz="2800" dirty="0" smtClean="0">
                <a:solidFill>
                  <a:schemeClr val="accent1">
                    <a:lumMod val="75000"/>
                  </a:schemeClr>
                </a:solidFill>
              </a:rPr>
              <a:t>use.</a:t>
            </a:r>
            <a:endParaRPr lang="en-US" sz="2800" dirty="0">
              <a:solidFill>
                <a:schemeClr val="accent1">
                  <a:lumMod val="75000"/>
                </a:schemeClr>
              </a:solidFill>
            </a:endParaRPr>
          </a:p>
        </p:txBody>
      </p:sp>
    </p:spTree>
    <p:extLst>
      <p:ext uri="{BB962C8B-B14F-4D97-AF65-F5344CB8AC3E}">
        <p14:creationId xmlns:p14="http://schemas.microsoft.com/office/powerpoint/2010/main" val="74445420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 y="0"/>
            <a:ext cx="9182100" cy="6858000"/>
          </a:xfrm>
          <a:prstGeom prst="rect">
            <a:avLst/>
          </a:prstGeom>
        </p:spPr>
      </p:pic>
      <p:sp>
        <p:nvSpPr>
          <p:cNvPr id="2" name="Rectangle 1"/>
          <p:cNvSpPr/>
          <p:nvPr/>
        </p:nvSpPr>
        <p:spPr>
          <a:xfrm>
            <a:off x="309292" y="189433"/>
            <a:ext cx="3778791" cy="646331"/>
          </a:xfrm>
          <a:prstGeom prst="rect">
            <a:avLst/>
          </a:prstGeom>
        </p:spPr>
        <p:txBody>
          <a:bodyPr wrap="none">
            <a:spAutoFit/>
          </a:bodyPr>
          <a:lstStyle/>
          <a:p>
            <a:r>
              <a:rPr lang="en-US" sz="3600" b="1" dirty="0" smtClean="0">
                <a:solidFill>
                  <a:schemeClr val="accent3">
                    <a:lumMod val="75000"/>
                  </a:schemeClr>
                </a:solidFill>
              </a:rPr>
              <a:t>Not So Good News</a:t>
            </a:r>
            <a:endParaRPr lang="en-US" sz="3600" b="1" dirty="0">
              <a:solidFill>
                <a:schemeClr val="accent3">
                  <a:lumMod val="75000"/>
                </a:schemeClr>
              </a:solidFill>
            </a:endParaRPr>
          </a:p>
        </p:txBody>
      </p:sp>
      <p:sp>
        <p:nvSpPr>
          <p:cNvPr id="3" name="Rectangle 2"/>
          <p:cNvSpPr/>
          <p:nvPr/>
        </p:nvSpPr>
        <p:spPr>
          <a:xfrm>
            <a:off x="309292" y="937364"/>
            <a:ext cx="8153400" cy="5262979"/>
          </a:xfrm>
          <a:prstGeom prst="rect">
            <a:avLst/>
          </a:prstGeom>
        </p:spPr>
        <p:txBody>
          <a:bodyPr wrap="square">
            <a:spAutoFit/>
          </a:bodyPr>
          <a:lstStyle/>
          <a:p>
            <a:r>
              <a:rPr lang="en-US" sz="2800" b="1" u="sng" dirty="0">
                <a:solidFill>
                  <a:schemeClr val="accent1">
                    <a:lumMod val="75000"/>
                  </a:schemeClr>
                </a:solidFill>
              </a:rPr>
              <a:t>AFSCME vs Lane County</a:t>
            </a:r>
            <a:r>
              <a:rPr lang="en-US" sz="2800" b="1" dirty="0">
                <a:solidFill>
                  <a:schemeClr val="accent1">
                    <a:lumMod val="75000"/>
                  </a:schemeClr>
                </a:solidFill>
              </a:rPr>
              <a:t>: </a:t>
            </a:r>
            <a:r>
              <a:rPr lang="en-US" sz="2800" dirty="0">
                <a:solidFill>
                  <a:schemeClr val="accent1">
                    <a:lumMod val="75000"/>
                  </a:schemeClr>
                </a:solidFill>
              </a:rPr>
              <a:t>Terminated employee for medical Marijuana use</a:t>
            </a:r>
            <a:r>
              <a:rPr lang="en-US" sz="2800" dirty="0" smtClean="0">
                <a:solidFill>
                  <a:schemeClr val="accent1">
                    <a:lumMod val="75000"/>
                  </a:schemeClr>
                </a:solidFill>
              </a:rPr>
              <a:t>.</a:t>
            </a:r>
          </a:p>
          <a:p>
            <a:endParaRPr lang="en-US" sz="2800" dirty="0">
              <a:solidFill>
                <a:schemeClr val="accent1">
                  <a:lumMod val="75000"/>
                </a:schemeClr>
              </a:solidFill>
            </a:endParaRPr>
          </a:p>
          <a:p>
            <a:r>
              <a:rPr lang="en-US" sz="2800" dirty="0">
                <a:solidFill>
                  <a:schemeClr val="accent1">
                    <a:lumMod val="75000"/>
                  </a:schemeClr>
                </a:solidFill>
              </a:rPr>
              <a:t>Lane County had the following benefits in this case:</a:t>
            </a:r>
          </a:p>
          <a:p>
            <a:r>
              <a:rPr lang="en-US" sz="2800" dirty="0">
                <a:solidFill>
                  <a:schemeClr val="accent1">
                    <a:lumMod val="75000"/>
                  </a:schemeClr>
                </a:solidFill>
              </a:rPr>
              <a:t>       </a:t>
            </a:r>
            <a:r>
              <a:rPr lang="en-US" sz="2800" b="1" dirty="0">
                <a:solidFill>
                  <a:schemeClr val="accent1">
                    <a:lumMod val="75000"/>
                  </a:schemeClr>
                </a:solidFill>
              </a:rPr>
              <a:t> -</a:t>
            </a:r>
            <a:r>
              <a:rPr lang="en-US" sz="2800" dirty="0">
                <a:solidFill>
                  <a:schemeClr val="accent1">
                    <a:lumMod val="75000"/>
                  </a:schemeClr>
                </a:solidFill>
              </a:rPr>
              <a:t>The employee terminated had a medical </a:t>
            </a:r>
            <a:endParaRPr lang="en-US" sz="2800" dirty="0" smtClean="0">
              <a:solidFill>
                <a:schemeClr val="accent1">
                  <a:lumMod val="75000"/>
                </a:schemeClr>
              </a:solidFill>
            </a:endParaRPr>
          </a:p>
          <a:p>
            <a:r>
              <a:rPr lang="en-US" sz="2800" dirty="0">
                <a:solidFill>
                  <a:schemeClr val="accent1">
                    <a:lumMod val="75000"/>
                  </a:schemeClr>
                </a:solidFill>
              </a:rPr>
              <a:t> </a:t>
            </a:r>
            <a:r>
              <a:rPr lang="en-US" sz="2800" dirty="0" smtClean="0">
                <a:solidFill>
                  <a:schemeClr val="accent1">
                    <a:lumMod val="75000"/>
                  </a:schemeClr>
                </a:solidFill>
              </a:rPr>
              <a:t>         Marijuana </a:t>
            </a:r>
            <a:r>
              <a:rPr lang="en-US" sz="2800" dirty="0">
                <a:solidFill>
                  <a:schemeClr val="accent1">
                    <a:lumMod val="75000"/>
                  </a:schemeClr>
                </a:solidFill>
              </a:rPr>
              <a:t>card. Oregon Supreme Court ruling.</a:t>
            </a:r>
          </a:p>
          <a:p>
            <a:r>
              <a:rPr lang="en-US" sz="2800" dirty="0">
                <a:solidFill>
                  <a:schemeClr val="accent1">
                    <a:lumMod val="75000"/>
                  </a:schemeClr>
                </a:solidFill>
              </a:rPr>
              <a:t>        </a:t>
            </a:r>
            <a:r>
              <a:rPr lang="en-US" sz="2800" b="1" dirty="0">
                <a:solidFill>
                  <a:schemeClr val="accent1">
                    <a:lumMod val="75000"/>
                  </a:schemeClr>
                </a:solidFill>
              </a:rPr>
              <a:t>-</a:t>
            </a:r>
            <a:r>
              <a:rPr lang="en-US" sz="2800" dirty="0">
                <a:solidFill>
                  <a:schemeClr val="accent1">
                    <a:lumMod val="75000"/>
                  </a:schemeClr>
                </a:solidFill>
              </a:rPr>
              <a:t>The County receives Federal funds.</a:t>
            </a:r>
          </a:p>
          <a:p>
            <a:r>
              <a:rPr lang="en-US" sz="2800" dirty="0">
                <a:solidFill>
                  <a:schemeClr val="accent1">
                    <a:lumMod val="75000"/>
                  </a:schemeClr>
                </a:solidFill>
              </a:rPr>
              <a:t>       </a:t>
            </a:r>
            <a:r>
              <a:rPr lang="en-US" sz="2800" b="1" dirty="0">
                <a:solidFill>
                  <a:schemeClr val="accent1">
                    <a:lumMod val="75000"/>
                  </a:schemeClr>
                </a:solidFill>
              </a:rPr>
              <a:t> -</a:t>
            </a:r>
            <a:r>
              <a:rPr lang="en-US" sz="2800" dirty="0">
                <a:solidFill>
                  <a:schemeClr val="accent1">
                    <a:lumMod val="75000"/>
                  </a:schemeClr>
                </a:solidFill>
              </a:rPr>
              <a:t>Policy stating “zero tolerance</a:t>
            </a:r>
            <a:r>
              <a:rPr lang="en-US" sz="2800" dirty="0" smtClean="0">
                <a:solidFill>
                  <a:schemeClr val="accent1">
                    <a:lumMod val="75000"/>
                  </a:schemeClr>
                </a:solidFill>
              </a:rPr>
              <a:t>”.</a:t>
            </a:r>
          </a:p>
          <a:p>
            <a:endParaRPr lang="en-US" sz="2800" dirty="0">
              <a:solidFill>
                <a:schemeClr val="accent1">
                  <a:lumMod val="75000"/>
                </a:schemeClr>
              </a:solidFill>
            </a:endParaRPr>
          </a:p>
          <a:p>
            <a:r>
              <a:rPr lang="en-US" sz="2800" dirty="0">
                <a:solidFill>
                  <a:schemeClr val="accent1">
                    <a:lumMod val="75000"/>
                  </a:schemeClr>
                </a:solidFill>
              </a:rPr>
              <a:t>Arbitrators decision in June 2016. Reinstate the employee. Pay him $21,500 in lost wages and $8,000.00 in attorneys fees.</a:t>
            </a:r>
            <a:endParaRPr lang="en-US" sz="2800" dirty="0">
              <a:solidFill>
                <a:schemeClr val="accent1">
                  <a:lumMod val="75000"/>
                </a:schemeClr>
              </a:solidFill>
            </a:endParaRPr>
          </a:p>
        </p:txBody>
      </p:sp>
    </p:spTree>
    <p:extLst>
      <p:ext uri="{BB962C8B-B14F-4D97-AF65-F5344CB8AC3E}">
        <p14:creationId xmlns:p14="http://schemas.microsoft.com/office/powerpoint/2010/main" val="80204559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 y="0"/>
            <a:ext cx="9182100" cy="6858000"/>
          </a:xfrm>
          <a:prstGeom prst="rect">
            <a:avLst/>
          </a:prstGeom>
        </p:spPr>
      </p:pic>
      <p:sp>
        <p:nvSpPr>
          <p:cNvPr id="2" name="Rectangle 1"/>
          <p:cNvSpPr/>
          <p:nvPr/>
        </p:nvSpPr>
        <p:spPr>
          <a:xfrm>
            <a:off x="293766" y="1161534"/>
            <a:ext cx="4926285" cy="646331"/>
          </a:xfrm>
          <a:prstGeom prst="rect">
            <a:avLst/>
          </a:prstGeom>
        </p:spPr>
        <p:txBody>
          <a:bodyPr wrap="none">
            <a:spAutoFit/>
          </a:bodyPr>
          <a:lstStyle/>
          <a:p>
            <a:r>
              <a:rPr lang="en-US" sz="3600" b="1" dirty="0" smtClean="0">
                <a:solidFill>
                  <a:schemeClr val="accent3">
                    <a:lumMod val="75000"/>
                  </a:schemeClr>
                </a:solidFill>
              </a:rPr>
              <a:t>More Not So Good News</a:t>
            </a:r>
            <a:endParaRPr lang="en-US" sz="3600" b="1" dirty="0">
              <a:solidFill>
                <a:schemeClr val="accent3">
                  <a:lumMod val="75000"/>
                </a:schemeClr>
              </a:solidFill>
            </a:endParaRPr>
          </a:p>
        </p:txBody>
      </p:sp>
      <p:sp>
        <p:nvSpPr>
          <p:cNvPr id="3" name="Rectangle 2"/>
          <p:cNvSpPr/>
          <p:nvPr/>
        </p:nvSpPr>
        <p:spPr>
          <a:xfrm>
            <a:off x="293766" y="2064772"/>
            <a:ext cx="7262733" cy="3108543"/>
          </a:xfrm>
          <a:prstGeom prst="rect">
            <a:avLst/>
          </a:prstGeom>
        </p:spPr>
        <p:txBody>
          <a:bodyPr wrap="square">
            <a:spAutoFit/>
          </a:bodyPr>
          <a:lstStyle/>
          <a:p>
            <a:r>
              <a:rPr lang="en-US" sz="2800" dirty="0">
                <a:solidFill>
                  <a:schemeClr val="accent1">
                    <a:lumMod val="75000"/>
                  </a:schemeClr>
                </a:solidFill>
              </a:rPr>
              <a:t>Johns Hopkins University Medical School Study Regarding Passive Inhalation.</a:t>
            </a:r>
          </a:p>
          <a:p>
            <a:endParaRPr lang="en-US" sz="2800" dirty="0">
              <a:solidFill>
                <a:schemeClr val="accent1">
                  <a:lumMod val="75000"/>
                </a:schemeClr>
              </a:solidFill>
            </a:endParaRPr>
          </a:p>
          <a:p>
            <a:r>
              <a:rPr lang="en-US" sz="2800" b="1" dirty="0">
                <a:solidFill>
                  <a:schemeClr val="accent1">
                    <a:lumMod val="75000"/>
                  </a:schemeClr>
                </a:solidFill>
              </a:rPr>
              <a:t>*</a:t>
            </a:r>
            <a:r>
              <a:rPr lang="en-US" sz="2800" dirty="0">
                <a:solidFill>
                  <a:schemeClr val="accent1">
                    <a:lumMod val="75000"/>
                  </a:schemeClr>
                </a:solidFill>
              </a:rPr>
              <a:t>Mild Contact High</a:t>
            </a:r>
            <a:r>
              <a:rPr lang="en-US" sz="2800" dirty="0" smtClean="0">
                <a:solidFill>
                  <a:schemeClr val="accent1">
                    <a:lumMod val="75000"/>
                  </a:schemeClr>
                </a:solidFill>
              </a:rPr>
              <a:t>.</a:t>
            </a:r>
          </a:p>
          <a:p>
            <a:endParaRPr lang="en-US" sz="2800" dirty="0">
              <a:solidFill>
                <a:schemeClr val="accent1">
                  <a:lumMod val="75000"/>
                </a:schemeClr>
              </a:solidFill>
            </a:endParaRPr>
          </a:p>
          <a:p>
            <a:r>
              <a:rPr lang="en-US" sz="2800" b="1" dirty="0">
                <a:solidFill>
                  <a:schemeClr val="accent1">
                    <a:lumMod val="75000"/>
                  </a:schemeClr>
                </a:solidFill>
              </a:rPr>
              <a:t>*</a:t>
            </a:r>
            <a:r>
              <a:rPr lang="en-US" sz="2800" dirty="0">
                <a:solidFill>
                  <a:schemeClr val="accent1">
                    <a:lumMod val="75000"/>
                  </a:schemeClr>
                </a:solidFill>
              </a:rPr>
              <a:t>Several individuals tested positive above the </a:t>
            </a:r>
            <a:endParaRPr lang="en-US" sz="2800" dirty="0" smtClean="0">
              <a:solidFill>
                <a:schemeClr val="accent1">
                  <a:lumMod val="75000"/>
                </a:schemeClr>
              </a:solidFill>
            </a:endParaRPr>
          </a:p>
          <a:p>
            <a:r>
              <a:rPr lang="en-US" sz="2800" dirty="0">
                <a:solidFill>
                  <a:schemeClr val="accent1">
                    <a:lumMod val="75000"/>
                  </a:schemeClr>
                </a:solidFill>
              </a:rPr>
              <a:t> </a:t>
            </a:r>
            <a:r>
              <a:rPr lang="en-US" sz="2800" dirty="0" smtClean="0">
                <a:solidFill>
                  <a:schemeClr val="accent1">
                    <a:lumMod val="75000"/>
                  </a:schemeClr>
                </a:solidFill>
              </a:rPr>
              <a:t> 50ng</a:t>
            </a:r>
            <a:r>
              <a:rPr lang="en-US" sz="2800" dirty="0">
                <a:solidFill>
                  <a:schemeClr val="accent1">
                    <a:lumMod val="75000"/>
                  </a:schemeClr>
                </a:solidFill>
              </a:rPr>
              <a:t>. Threshold</a:t>
            </a:r>
          </a:p>
        </p:txBody>
      </p:sp>
    </p:spTree>
    <p:extLst>
      <p:ext uri="{BB962C8B-B14F-4D97-AF65-F5344CB8AC3E}">
        <p14:creationId xmlns:p14="http://schemas.microsoft.com/office/powerpoint/2010/main" val="22541252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 y="0"/>
            <a:ext cx="9182100" cy="6858000"/>
          </a:xfrm>
          <a:prstGeom prst="rect">
            <a:avLst/>
          </a:prstGeom>
        </p:spPr>
      </p:pic>
      <p:sp>
        <p:nvSpPr>
          <p:cNvPr id="2" name="Rectangle 1"/>
          <p:cNvSpPr/>
          <p:nvPr/>
        </p:nvSpPr>
        <p:spPr>
          <a:xfrm>
            <a:off x="422391" y="793234"/>
            <a:ext cx="3995837" cy="646331"/>
          </a:xfrm>
          <a:prstGeom prst="rect">
            <a:avLst/>
          </a:prstGeom>
        </p:spPr>
        <p:txBody>
          <a:bodyPr wrap="none">
            <a:spAutoFit/>
          </a:bodyPr>
          <a:lstStyle/>
          <a:p>
            <a:r>
              <a:rPr lang="en-US" sz="3600" b="1" dirty="0">
                <a:solidFill>
                  <a:schemeClr val="accent3">
                    <a:lumMod val="75000"/>
                  </a:schemeClr>
                </a:solidFill>
              </a:rPr>
              <a:t>Options to Consider</a:t>
            </a:r>
          </a:p>
        </p:txBody>
      </p:sp>
      <p:sp>
        <p:nvSpPr>
          <p:cNvPr id="3" name="Rectangle 2"/>
          <p:cNvSpPr/>
          <p:nvPr/>
        </p:nvSpPr>
        <p:spPr>
          <a:xfrm>
            <a:off x="422391" y="1664038"/>
            <a:ext cx="7438909" cy="3970318"/>
          </a:xfrm>
          <a:prstGeom prst="rect">
            <a:avLst/>
          </a:prstGeom>
        </p:spPr>
        <p:txBody>
          <a:bodyPr wrap="square">
            <a:spAutoFit/>
          </a:bodyPr>
          <a:lstStyle/>
          <a:p>
            <a:r>
              <a:rPr lang="en-US" sz="2800" b="1" dirty="0">
                <a:solidFill>
                  <a:schemeClr val="accent1">
                    <a:lumMod val="75000"/>
                  </a:schemeClr>
                </a:solidFill>
              </a:rPr>
              <a:t>*</a:t>
            </a:r>
            <a:r>
              <a:rPr lang="en-US" sz="2800" dirty="0">
                <a:solidFill>
                  <a:schemeClr val="accent1">
                    <a:lumMod val="75000"/>
                  </a:schemeClr>
                </a:solidFill>
              </a:rPr>
              <a:t>Maintain a zero tolerance. It would be advisable </a:t>
            </a:r>
            <a:endParaRPr lang="en-US" sz="2800" dirty="0" smtClean="0">
              <a:solidFill>
                <a:schemeClr val="accent1">
                  <a:lumMod val="75000"/>
                </a:schemeClr>
              </a:solidFill>
            </a:endParaRPr>
          </a:p>
          <a:p>
            <a:r>
              <a:rPr lang="en-US" sz="2800" dirty="0">
                <a:solidFill>
                  <a:schemeClr val="accent1">
                    <a:lumMod val="75000"/>
                  </a:schemeClr>
                </a:solidFill>
              </a:rPr>
              <a:t> </a:t>
            </a:r>
            <a:r>
              <a:rPr lang="en-US" sz="2800" dirty="0" smtClean="0">
                <a:solidFill>
                  <a:schemeClr val="accent1">
                    <a:lumMod val="75000"/>
                  </a:schemeClr>
                </a:solidFill>
              </a:rPr>
              <a:t> to </a:t>
            </a:r>
            <a:r>
              <a:rPr lang="en-US" sz="2800" dirty="0">
                <a:solidFill>
                  <a:schemeClr val="accent1">
                    <a:lumMod val="75000"/>
                  </a:schemeClr>
                </a:solidFill>
              </a:rPr>
              <a:t>make a statement in your policy to indicate </a:t>
            </a:r>
            <a:endParaRPr lang="en-US" sz="2800" dirty="0" smtClean="0">
              <a:solidFill>
                <a:schemeClr val="accent1">
                  <a:lumMod val="75000"/>
                </a:schemeClr>
              </a:solidFill>
            </a:endParaRPr>
          </a:p>
          <a:p>
            <a:r>
              <a:rPr lang="en-US" sz="2800" dirty="0">
                <a:solidFill>
                  <a:schemeClr val="accent1">
                    <a:lumMod val="75000"/>
                  </a:schemeClr>
                </a:solidFill>
              </a:rPr>
              <a:t> </a:t>
            </a:r>
            <a:r>
              <a:rPr lang="en-US" sz="2800" dirty="0" smtClean="0">
                <a:solidFill>
                  <a:schemeClr val="accent1">
                    <a:lumMod val="75000"/>
                  </a:schemeClr>
                </a:solidFill>
              </a:rPr>
              <a:t> how </a:t>
            </a:r>
            <a:r>
              <a:rPr lang="en-US" sz="2800" dirty="0">
                <a:solidFill>
                  <a:schemeClr val="accent1">
                    <a:lumMod val="75000"/>
                  </a:schemeClr>
                </a:solidFill>
              </a:rPr>
              <a:t>you will handle a positive urine screen for </a:t>
            </a:r>
            <a:endParaRPr lang="en-US" sz="2800" dirty="0" smtClean="0">
              <a:solidFill>
                <a:schemeClr val="accent1">
                  <a:lumMod val="75000"/>
                </a:schemeClr>
              </a:solidFill>
            </a:endParaRPr>
          </a:p>
          <a:p>
            <a:r>
              <a:rPr lang="en-US" sz="2800" dirty="0">
                <a:solidFill>
                  <a:schemeClr val="accent1">
                    <a:lumMod val="75000"/>
                  </a:schemeClr>
                </a:solidFill>
              </a:rPr>
              <a:t> </a:t>
            </a:r>
            <a:r>
              <a:rPr lang="en-US" sz="2800" dirty="0" smtClean="0">
                <a:solidFill>
                  <a:schemeClr val="accent1">
                    <a:lumMod val="75000"/>
                  </a:schemeClr>
                </a:solidFill>
              </a:rPr>
              <a:t> THC.</a:t>
            </a:r>
          </a:p>
          <a:p>
            <a:endParaRPr lang="en-US" sz="2800" dirty="0">
              <a:solidFill>
                <a:schemeClr val="accent1">
                  <a:lumMod val="75000"/>
                </a:schemeClr>
              </a:solidFill>
            </a:endParaRPr>
          </a:p>
          <a:p>
            <a:r>
              <a:rPr lang="en-US" sz="2800" b="1" dirty="0">
                <a:solidFill>
                  <a:schemeClr val="accent1">
                    <a:lumMod val="75000"/>
                  </a:schemeClr>
                </a:solidFill>
              </a:rPr>
              <a:t>*</a:t>
            </a:r>
            <a:r>
              <a:rPr lang="en-US" sz="2800" dirty="0">
                <a:solidFill>
                  <a:schemeClr val="accent1">
                    <a:lumMod val="75000"/>
                  </a:schemeClr>
                </a:solidFill>
              </a:rPr>
              <a:t>Notify employees that the employer is only </a:t>
            </a:r>
            <a:endParaRPr lang="en-US" sz="2800" dirty="0" smtClean="0">
              <a:solidFill>
                <a:schemeClr val="accent1">
                  <a:lumMod val="75000"/>
                </a:schemeClr>
              </a:solidFill>
            </a:endParaRPr>
          </a:p>
          <a:p>
            <a:r>
              <a:rPr lang="en-US" sz="2800" dirty="0">
                <a:solidFill>
                  <a:schemeClr val="accent1">
                    <a:lumMod val="75000"/>
                  </a:schemeClr>
                </a:solidFill>
              </a:rPr>
              <a:t> </a:t>
            </a:r>
            <a:r>
              <a:rPr lang="en-US" sz="2800" dirty="0" smtClean="0">
                <a:solidFill>
                  <a:schemeClr val="accent1">
                    <a:lumMod val="75000"/>
                  </a:schemeClr>
                </a:solidFill>
              </a:rPr>
              <a:t> concerned </a:t>
            </a:r>
            <a:r>
              <a:rPr lang="en-US" sz="2800" dirty="0">
                <a:solidFill>
                  <a:schemeClr val="accent1">
                    <a:lumMod val="75000"/>
                  </a:schemeClr>
                </a:solidFill>
              </a:rPr>
              <a:t>about them being “Fit for Duty</a:t>
            </a:r>
            <a:r>
              <a:rPr lang="en-US" sz="2800" dirty="0" smtClean="0">
                <a:solidFill>
                  <a:schemeClr val="accent1">
                    <a:lumMod val="75000"/>
                  </a:schemeClr>
                </a:solidFill>
              </a:rPr>
              <a:t>”.</a:t>
            </a:r>
          </a:p>
          <a:p>
            <a:endParaRPr lang="en-US" sz="2800" dirty="0">
              <a:solidFill>
                <a:schemeClr val="accent1">
                  <a:lumMod val="75000"/>
                </a:schemeClr>
              </a:solidFill>
            </a:endParaRPr>
          </a:p>
          <a:p>
            <a:r>
              <a:rPr lang="en-US" sz="2800" b="1" dirty="0">
                <a:solidFill>
                  <a:schemeClr val="accent1">
                    <a:lumMod val="75000"/>
                  </a:schemeClr>
                </a:solidFill>
              </a:rPr>
              <a:t>*</a:t>
            </a:r>
            <a:r>
              <a:rPr lang="en-US" sz="2800" dirty="0">
                <a:solidFill>
                  <a:schemeClr val="accent1">
                    <a:lumMod val="75000"/>
                  </a:schemeClr>
                </a:solidFill>
              </a:rPr>
              <a:t>Do nothing which is not advisable.</a:t>
            </a:r>
            <a:endParaRPr lang="en-US" sz="2800" dirty="0">
              <a:solidFill>
                <a:schemeClr val="accent1">
                  <a:lumMod val="75000"/>
                </a:schemeClr>
              </a:solidFill>
            </a:endParaRPr>
          </a:p>
        </p:txBody>
      </p:sp>
    </p:spTree>
    <p:extLst>
      <p:ext uri="{BB962C8B-B14F-4D97-AF65-F5344CB8AC3E}">
        <p14:creationId xmlns:p14="http://schemas.microsoft.com/office/powerpoint/2010/main" val="34715436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 y="0"/>
            <a:ext cx="9182100" cy="6858000"/>
          </a:xfrm>
          <a:prstGeom prst="rect">
            <a:avLst/>
          </a:prstGeom>
        </p:spPr>
      </p:pic>
      <p:sp>
        <p:nvSpPr>
          <p:cNvPr id="2" name="Rectangle 1"/>
          <p:cNvSpPr/>
          <p:nvPr/>
        </p:nvSpPr>
        <p:spPr>
          <a:xfrm>
            <a:off x="444056" y="707717"/>
            <a:ext cx="4222759" cy="646331"/>
          </a:xfrm>
          <a:prstGeom prst="rect">
            <a:avLst/>
          </a:prstGeom>
        </p:spPr>
        <p:txBody>
          <a:bodyPr wrap="none">
            <a:spAutoFit/>
          </a:bodyPr>
          <a:lstStyle/>
          <a:p>
            <a:r>
              <a:rPr lang="en-US" sz="3600" b="1" dirty="0" smtClean="0">
                <a:solidFill>
                  <a:schemeClr val="accent3">
                    <a:lumMod val="75000"/>
                  </a:schemeClr>
                </a:solidFill>
              </a:rPr>
              <a:t>Procedures to Follow</a:t>
            </a:r>
            <a:endParaRPr lang="en-US" sz="3600" b="1" dirty="0">
              <a:solidFill>
                <a:schemeClr val="accent3">
                  <a:lumMod val="75000"/>
                </a:schemeClr>
              </a:solidFill>
            </a:endParaRPr>
          </a:p>
        </p:txBody>
      </p:sp>
      <p:sp>
        <p:nvSpPr>
          <p:cNvPr id="3" name="Rectangle 2"/>
          <p:cNvSpPr/>
          <p:nvPr/>
        </p:nvSpPr>
        <p:spPr>
          <a:xfrm>
            <a:off x="444056" y="1591439"/>
            <a:ext cx="7175500" cy="4401205"/>
          </a:xfrm>
          <a:prstGeom prst="rect">
            <a:avLst/>
          </a:prstGeom>
        </p:spPr>
        <p:txBody>
          <a:bodyPr wrap="square">
            <a:spAutoFit/>
          </a:bodyPr>
          <a:lstStyle/>
          <a:p>
            <a:r>
              <a:rPr lang="en-US" sz="2800" dirty="0">
                <a:solidFill>
                  <a:schemeClr val="accent1">
                    <a:lumMod val="75000"/>
                  </a:schemeClr>
                </a:solidFill>
              </a:rPr>
              <a:t>Provide advance notice to the applicant or employee.</a:t>
            </a:r>
          </a:p>
          <a:p>
            <a:endParaRPr lang="en-US" sz="2800" dirty="0">
              <a:solidFill>
                <a:schemeClr val="accent1">
                  <a:lumMod val="75000"/>
                </a:schemeClr>
              </a:solidFill>
            </a:endParaRPr>
          </a:p>
          <a:p>
            <a:r>
              <a:rPr lang="en-US" sz="2800" dirty="0">
                <a:solidFill>
                  <a:schemeClr val="accent1">
                    <a:lumMod val="75000"/>
                  </a:schemeClr>
                </a:solidFill>
              </a:rPr>
              <a:t>Pay for some or all of the testing expenses.</a:t>
            </a:r>
          </a:p>
          <a:p>
            <a:endParaRPr lang="en-US" sz="2800" dirty="0">
              <a:solidFill>
                <a:schemeClr val="accent1">
                  <a:lumMod val="75000"/>
                </a:schemeClr>
              </a:solidFill>
            </a:endParaRPr>
          </a:p>
          <a:p>
            <a:r>
              <a:rPr lang="en-US" sz="2800" dirty="0">
                <a:solidFill>
                  <a:schemeClr val="accent1">
                    <a:lumMod val="75000"/>
                  </a:schemeClr>
                </a:solidFill>
              </a:rPr>
              <a:t>Give the applicant or employee an opportunity to challenge the test results.</a:t>
            </a:r>
          </a:p>
          <a:p>
            <a:endParaRPr lang="en-US" sz="2800" dirty="0">
              <a:solidFill>
                <a:schemeClr val="accent1">
                  <a:lumMod val="75000"/>
                </a:schemeClr>
              </a:solidFill>
            </a:endParaRPr>
          </a:p>
          <a:p>
            <a:r>
              <a:rPr lang="en-US" sz="2800" dirty="0">
                <a:solidFill>
                  <a:schemeClr val="accent1">
                    <a:lumMod val="75000"/>
                  </a:schemeClr>
                </a:solidFill>
              </a:rPr>
              <a:t>Administer the test in a way that minimizes intrusion into their privacy.</a:t>
            </a:r>
          </a:p>
        </p:txBody>
      </p:sp>
    </p:spTree>
    <p:extLst>
      <p:ext uri="{BB962C8B-B14F-4D97-AF65-F5344CB8AC3E}">
        <p14:creationId xmlns:p14="http://schemas.microsoft.com/office/powerpoint/2010/main" val="205786091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 y="0"/>
            <a:ext cx="9182100" cy="6858000"/>
          </a:xfrm>
          <a:prstGeom prst="rect">
            <a:avLst/>
          </a:prstGeom>
        </p:spPr>
      </p:pic>
      <p:sp>
        <p:nvSpPr>
          <p:cNvPr id="2" name="Rectangle 1"/>
          <p:cNvSpPr/>
          <p:nvPr/>
        </p:nvSpPr>
        <p:spPr>
          <a:xfrm>
            <a:off x="389386" y="1009134"/>
            <a:ext cx="4340291" cy="646331"/>
          </a:xfrm>
          <a:prstGeom prst="rect">
            <a:avLst/>
          </a:prstGeom>
        </p:spPr>
        <p:txBody>
          <a:bodyPr wrap="none">
            <a:spAutoFit/>
          </a:bodyPr>
          <a:lstStyle/>
          <a:p>
            <a:r>
              <a:rPr lang="en-US" sz="3600" b="1" dirty="0">
                <a:solidFill>
                  <a:schemeClr val="accent3">
                    <a:lumMod val="75000"/>
                  </a:schemeClr>
                </a:solidFill>
              </a:rPr>
              <a:t>The Impairment Issue</a:t>
            </a:r>
          </a:p>
        </p:txBody>
      </p:sp>
      <p:sp>
        <p:nvSpPr>
          <p:cNvPr id="3" name="Rectangle 2"/>
          <p:cNvSpPr/>
          <p:nvPr/>
        </p:nvSpPr>
        <p:spPr>
          <a:xfrm>
            <a:off x="389386" y="1874728"/>
            <a:ext cx="7327900" cy="3108543"/>
          </a:xfrm>
          <a:prstGeom prst="rect">
            <a:avLst/>
          </a:prstGeom>
        </p:spPr>
        <p:txBody>
          <a:bodyPr wrap="square">
            <a:spAutoFit/>
          </a:bodyPr>
          <a:lstStyle/>
          <a:p>
            <a:r>
              <a:rPr lang="en-US" sz="2800" dirty="0">
                <a:solidFill>
                  <a:schemeClr val="accent1">
                    <a:lumMod val="75000"/>
                  </a:schemeClr>
                </a:solidFill>
              </a:rPr>
              <a:t>Employers and Law Enforcement are prevailing in challenges when they can show documented evidence of symptoms of impairment that are consistent with CURRENT Marijuana intoxication.</a:t>
            </a:r>
          </a:p>
          <a:p>
            <a:endParaRPr lang="en-US" sz="2800" dirty="0">
              <a:solidFill>
                <a:schemeClr val="accent1">
                  <a:lumMod val="75000"/>
                </a:schemeClr>
              </a:solidFill>
            </a:endParaRPr>
          </a:p>
          <a:p>
            <a:r>
              <a:rPr lang="en-US" sz="2800" dirty="0">
                <a:solidFill>
                  <a:schemeClr val="accent1">
                    <a:lumMod val="75000"/>
                  </a:schemeClr>
                </a:solidFill>
              </a:rPr>
              <a:t>One suggestion is to do both an oral fluid AND urine screen at the same time.</a:t>
            </a:r>
          </a:p>
        </p:txBody>
      </p:sp>
    </p:spTree>
    <p:extLst>
      <p:ext uri="{BB962C8B-B14F-4D97-AF65-F5344CB8AC3E}">
        <p14:creationId xmlns:p14="http://schemas.microsoft.com/office/powerpoint/2010/main" val="124429708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 y="0"/>
            <a:ext cx="9182100" cy="6858000"/>
          </a:xfrm>
          <a:prstGeom prst="rect">
            <a:avLst/>
          </a:prstGeom>
        </p:spPr>
      </p:pic>
      <p:sp>
        <p:nvSpPr>
          <p:cNvPr id="2" name="Rectangle 1"/>
          <p:cNvSpPr/>
          <p:nvPr/>
        </p:nvSpPr>
        <p:spPr>
          <a:xfrm>
            <a:off x="175554" y="780534"/>
            <a:ext cx="4564519" cy="646331"/>
          </a:xfrm>
          <a:prstGeom prst="rect">
            <a:avLst/>
          </a:prstGeom>
        </p:spPr>
        <p:txBody>
          <a:bodyPr wrap="none">
            <a:spAutoFit/>
          </a:bodyPr>
          <a:lstStyle/>
          <a:p>
            <a:r>
              <a:rPr lang="en-US" sz="3600" b="1" dirty="0">
                <a:solidFill>
                  <a:schemeClr val="accent3">
                    <a:lumMod val="75000"/>
                  </a:schemeClr>
                </a:solidFill>
              </a:rPr>
              <a:t>Additional Suggestions</a:t>
            </a:r>
          </a:p>
        </p:txBody>
      </p:sp>
      <p:sp>
        <p:nvSpPr>
          <p:cNvPr id="3" name="Rectangle 2"/>
          <p:cNvSpPr/>
          <p:nvPr/>
        </p:nvSpPr>
        <p:spPr>
          <a:xfrm>
            <a:off x="175554" y="1666439"/>
            <a:ext cx="8015945" cy="3970318"/>
          </a:xfrm>
          <a:prstGeom prst="rect">
            <a:avLst/>
          </a:prstGeom>
        </p:spPr>
        <p:txBody>
          <a:bodyPr wrap="square">
            <a:spAutoFit/>
          </a:bodyPr>
          <a:lstStyle/>
          <a:p>
            <a:r>
              <a:rPr lang="en-US" sz="2800" dirty="0">
                <a:solidFill>
                  <a:schemeClr val="accent1">
                    <a:lumMod val="75000"/>
                  </a:schemeClr>
                </a:solidFill>
              </a:rPr>
              <a:t>That employers have some kind of a strategy  before </a:t>
            </a:r>
            <a:endParaRPr lang="en-US" sz="2800" dirty="0" smtClean="0">
              <a:solidFill>
                <a:schemeClr val="accent1">
                  <a:lumMod val="75000"/>
                </a:schemeClr>
              </a:solidFill>
            </a:endParaRPr>
          </a:p>
          <a:p>
            <a:r>
              <a:rPr lang="en-US" sz="2800" dirty="0" smtClean="0">
                <a:solidFill>
                  <a:schemeClr val="accent1">
                    <a:lumMod val="75000"/>
                  </a:schemeClr>
                </a:solidFill>
              </a:rPr>
              <a:t>it </a:t>
            </a:r>
            <a:r>
              <a:rPr lang="en-US" sz="2800" dirty="0">
                <a:solidFill>
                  <a:schemeClr val="accent1">
                    <a:lumMod val="75000"/>
                  </a:schemeClr>
                </a:solidFill>
              </a:rPr>
              <a:t>comes up. Once it does it can become an emotional issue and that is not a good time to be making costly decisions</a:t>
            </a:r>
            <a:r>
              <a:rPr lang="en-US" sz="2800" dirty="0" smtClean="0">
                <a:solidFill>
                  <a:schemeClr val="accent1">
                    <a:lumMod val="75000"/>
                  </a:schemeClr>
                </a:solidFill>
              </a:rPr>
              <a:t>.</a:t>
            </a:r>
          </a:p>
          <a:p>
            <a:endParaRPr lang="en-US" sz="2800" dirty="0">
              <a:solidFill>
                <a:schemeClr val="accent1">
                  <a:lumMod val="75000"/>
                </a:schemeClr>
              </a:solidFill>
            </a:endParaRPr>
          </a:p>
          <a:p>
            <a:r>
              <a:rPr lang="en-US" sz="2800" dirty="0">
                <a:solidFill>
                  <a:schemeClr val="accent1">
                    <a:lumMod val="75000"/>
                  </a:schemeClr>
                </a:solidFill>
              </a:rPr>
              <a:t>As we move forward there will be more research being done in this country. Try to stay current as </a:t>
            </a:r>
            <a:endParaRPr lang="en-US" sz="2800" dirty="0" smtClean="0">
              <a:solidFill>
                <a:schemeClr val="accent1">
                  <a:lumMod val="75000"/>
                </a:schemeClr>
              </a:solidFill>
            </a:endParaRPr>
          </a:p>
          <a:p>
            <a:r>
              <a:rPr lang="en-US" sz="2800" dirty="0" smtClean="0">
                <a:solidFill>
                  <a:schemeClr val="accent1">
                    <a:lumMod val="75000"/>
                  </a:schemeClr>
                </a:solidFill>
              </a:rPr>
              <a:t>new </a:t>
            </a:r>
            <a:r>
              <a:rPr lang="en-US" sz="2800" dirty="0">
                <a:solidFill>
                  <a:schemeClr val="accent1">
                    <a:lumMod val="75000"/>
                  </a:schemeClr>
                </a:solidFill>
              </a:rPr>
              <a:t>studies give us more scientific knowledge </a:t>
            </a:r>
            <a:endParaRPr lang="en-US" sz="2800" dirty="0" smtClean="0">
              <a:solidFill>
                <a:schemeClr val="accent1">
                  <a:lumMod val="75000"/>
                </a:schemeClr>
              </a:solidFill>
            </a:endParaRPr>
          </a:p>
          <a:p>
            <a:r>
              <a:rPr lang="en-US" sz="2800" dirty="0" smtClean="0">
                <a:solidFill>
                  <a:schemeClr val="accent1">
                    <a:lumMod val="75000"/>
                  </a:schemeClr>
                </a:solidFill>
              </a:rPr>
              <a:t>about </a:t>
            </a:r>
            <a:r>
              <a:rPr lang="en-US" sz="2800" dirty="0">
                <a:solidFill>
                  <a:schemeClr val="accent1">
                    <a:lumMod val="75000"/>
                  </a:schemeClr>
                </a:solidFill>
              </a:rPr>
              <a:t>Marijuana and the consequences of its use.</a:t>
            </a:r>
            <a:endParaRPr lang="en-US" sz="2800" dirty="0">
              <a:solidFill>
                <a:schemeClr val="accent1">
                  <a:lumMod val="75000"/>
                </a:schemeClr>
              </a:solidFill>
            </a:endParaRPr>
          </a:p>
        </p:txBody>
      </p:sp>
    </p:spTree>
    <p:extLst>
      <p:ext uri="{BB962C8B-B14F-4D97-AF65-F5344CB8AC3E}">
        <p14:creationId xmlns:p14="http://schemas.microsoft.com/office/powerpoint/2010/main" val="70533630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 y="0"/>
            <a:ext cx="9182100" cy="6858000"/>
          </a:xfrm>
          <a:prstGeom prst="rect">
            <a:avLst/>
          </a:prstGeom>
        </p:spPr>
      </p:pic>
      <p:sp>
        <p:nvSpPr>
          <p:cNvPr id="2" name="Rectangle 1"/>
          <p:cNvSpPr/>
          <p:nvPr/>
        </p:nvSpPr>
        <p:spPr>
          <a:xfrm>
            <a:off x="93411" y="2557502"/>
            <a:ext cx="7959551" cy="1107996"/>
          </a:xfrm>
          <a:prstGeom prst="rect">
            <a:avLst/>
          </a:prstGeom>
        </p:spPr>
        <p:txBody>
          <a:bodyPr wrap="none">
            <a:spAutoFit/>
          </a:bodyPr>
          <a:lstStyle/>
          <a:p>
            <a:r>
              <a:rPr lang="en-US" sz="6600" b="1" dirty="0">
                <a:solidFill>
                  <a:schemeClr val="accent3">
                    <a:lumMod val="75000"/>
                  </a:schemeClr>
                </a:solidFill>
              </a:rPr>
              <a:t> Questions/Discussion</a:t>
            </a:r>
          </a:p>
        </p:txBody>
      </p:sp>
    </p:spTree>
    <p:extLst>
      <p:ext uri="{BB962C8B-B14F-4D97-AF65-F5344CB8AC3E}">
        <p14:creationId xmlns:p14="http://schemas.microsoft.com/office/powerpoint/2010/main" val="47749627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915</TotalTime>
  <Words>1427</Words>
  <Application>Microsoft Macintosh PowerPoint</Application>
  <PresentationFormat>On-screen Show (4:3)</PresentationFormat>
  <Paragraphs>171</Paragraphs>
  <Slides>30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30</vt:i4>
      </vt:variant>
    </vt:vector>
  </HeadingPairs>
  <TitlesOfParts>
    <vt:vector size="33" baseType="lpstr">
      <vt:lpstr>Calibri</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Serenity Lane</Company>
  <LinksUpToDate>false</LinksUpToDate>
  <SharedDoc>false</SharedDoc>
  <HyperlinksChanged>false</HyperlinksChanged>
  <AppVersion>15.0040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Angie Delaplain</dc:creator>
  <cp:lastModifiedBy>Angie Delaplain</cp:lastModifiedBy>
  <cp:revision>95</cp:revision>
  <cp:lastPrinted>2017-05-01T18:06:26Z</cp:lastPrinted>
  <dcterms:created xsi:type="dcterms:W3CDTF">2017-04-28T20:50:48Z</dcterms:created>
  <dcterms:modified xsi:type="dcterms:W3CDTF">2019-12-03T03:02:40Z</dcterms:modified>
</cp:coreProperties>
</file>